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4" r:id="rId2"/>
    <p:sldId id="268" r:id="rId3"/>
    <p:sldId id="267" r:id="rId4"/>
  </p:sldIdLst>
  <p:sldSz cx="9144000" cy="6858000" type="screen4x3"/>
  <p:notesSz cx="6858000" cy="97155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492"/>
      </p:cViewPr>
      <p:guideLst>
        <p:guide orient="horz" pos="2160"/>
        <p:guide pos="2880"/>
      </p:guideLst>
    </p:cSldViewPr>
  </p:slideViewPr>
  <p:notesTextViewPr>
    <p:cViewPr>
      <p:scale>
        <a:sx n="400" d="100"/>
        <a:sy n="4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EF7835B9-DFC7-4980-880D-5F782C12ED86}" type="datetimeFigureOut">
              <a:rPr lang="fr-FR" smtClean="0"/>
              <a:t>02/02/2016</a:t>
            </a:fld>
            <a:endParaRPr lang="fr-FR"/>
          </a:p>
        </p:txBody>
      </p:sp>
      <p:sp>
        <p:nvSpPr>
          <p:cNvPr id="4" name="Espace réservé de l'image des diapositives 3"/>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228039"/>
            <a:ext cx="2971800" cy="4857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228039"/>
            <a:ext cx="2971800" cy="485775"/>
          </a:xfrm>
          <a:prstGeom prst="rect">
            <a:avLst/>
          </a:prstGeom>
        </p:spPr>
        <p:txBody>
          <a:bodyPr vert="horz" lIns="91440" tIns="45720" rIns="91440" bIns="45720" rtlCol="0" anchor="b"/>
          <a:lstStyle>
            <a:lvl1pPr algn="r">
              <a:defRPr sz="1200"/>
            </a:lvl1pPr>
          </a:lstStyle>
          <a:p>
            <a:fld id="{8E9CFAAD-75D3-4252-A6AA-B0FB905EC7DE}" type="slidenum">
              <a:rPr lang="fr-FR" smtClean="0"/>
              <a:t>‹N°›</a:t>
            </a:fld>
            <a:endParaRPr lang="fr-FR"/>
          </a:p>
        </p:txBody>
      </p:sp>
    </p:spTree>
    <p:extLst>
      <p:ext uri="{BB962C8B-B14F-4D97-AF65-F5344CB8AC3E}">
        <p14:creationId xmlns:p14="http://schemas.microsoft.com/office/powerpoint/2010/main" val="2063105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02/02/2016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2572242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02/02/2016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405193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02/02/2016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950221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3B657CA-B81B-42ED-B142-8A4AADDFA1CF}" type="datetimeFigureOut">
              <a:rPr lang="fr-FR" smtClean="0"/>
              <a:t>02/02/2016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350229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3B657CA-B81B-42ED-B142-8A4AADDFA1CF}" type="datetimeFigureOut">
              <a:rPr lang="fr-FR" smtClean="0"/>
              <a:t>02/02/2016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296723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B657CA-B81B-42ED-B142-8A4AADDFA1CF}" type="datetimeFigureOut">
              <a:rPr lang="fr-FR" smtClean="0"/>
              <a:t>02/02/2016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1277830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3B657CA-B81B-42ED-B142-8A4AADDFA1CF}" type="datetimeFigureOut">
              <a:rPr lang="fr-FR" smtClean="0"/>
              <a:t>02/02/2016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1090588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3B657CA-B81B-42ED-B142-8A4AADDFA1CF}" type="datetimeFigureOut">
              <a:rPr lang="fr-FR" smtClean="0"/>
              <a:t>02/02/2016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75962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B657CA-B81B-42ED-B142-8A4AADDFA1CF}" type="datetimeFigureOut">
              <a:rPr lang="fr-FR" smtClean="0"/>
              <a:t>02/02/2016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309009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B657CA-B81B-42ED-B142-8A4AADDFA1CF}" type="datetimeFigureOut">
              <a:rPr lang="fr-FR" smtClean="0"/>
              <a:t>02/02/2016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4207489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3B657CA-B81B-42ED-B142-8A4AADDFA1CF}" type="datetimeFigureOut">
              <a:rPr lang="fr-FR" smtClean="0"/>
              <a:t>02/02/2016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F80B715-E8B3-47C0-9AFD-AF0414147CD8}" type="slidenum">
              <a:rPr lang="fr-FR" smtClean="0"/>
              <a:t>‹N°›</a:t>
            </a:fld>
            <a:endParaRPr lang="fr-FR"/>
          </a:p>
        </p:txBody>
      </p:sp>
    </p:spTree>
    <p:extLst>
      <p:ext uri="{BB962C8B-B14F-4D97-AF65-F5344CB8AC3E}">
        <p14:creationId xmlns:p14="http://schemas.microsoft.com/office/powerpoint/2010/main" val="128162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657CA-B81B-42ED-B142-8A4AADDFA1CF}" type="datetimeFigureOut">
              <a:rPr lang="fr-FR" smtClean="0"/>
              <a:t>02/02/2016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0B715-E8B3-47C0-9AFD-AF0414147CD8}" type="slidenum">
              <a:rPr lang="fr-FR" smtClean="0"/>
              <a:t>‹N°›</a:t>
            </a:fld>
            <a:endParaRPr lang="fr-FR"/>
          </a:p>
        </p:txBody>
      </p:sp>
    </p:spTree>
    <p:extLst>
      <p:ext uri="{BB962C8B-B14F-4D97-AF65-F5344CB8AC3E}">
        <p14:creationId xmlns:p14="http://schemas.microsoft.com/office/powerpoint/2010/main" val="4001191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r>
            <a:br>
              <a:rPr lang="fr-FR" dirty="0" smtClean="0"/>
            </a:br>
            <a:endParaRPr lang="fr-FR" dirty="0"/>
          </a:p>
        </p:txBody>
      </p:sp>
      <p:sp>
        <p:nvSpPr>
          <p:cNvPr id="3" name="Sous-titre 2"/>
          <p:cNvSpPr>
            <a:spLocks noGrp="1"/>
          </p:cNvSpPr>
          <p:nvPr>
            <p:ph type="subTitle" idx="1"/>
          </p:nvPr>
        </p:nvSpPr>
        <p:spPr>
          <a:xfrm>
            <a:off x="3084937" y="5358"/>
            <a:ext cx="5015455" cy="455788"/>
          </a:xfrm>
          <a:solidFill>
            <a:srgbClr val="FFFF00"/>
          </a:solidFill>
        </p:spPr>
        <p:txBody>
          <a:bodyPr>
            <a:normAutofit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Thème</a:t>
            </a:r>
            <a:r>
              <a:rPr lang="fr-F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 la séance:</a:t>
            </a:r>
          </a:p>
        </p:txBody>
      </p:sp>
      <p:sp>
        <p:nvSpPr>
          <p:cNvPr id="1033" name="ZoneTexte 1032"/>
          <p:cNvSpPr txBox="1"/>
          <p:nvPr/>
        </p:nvSpPr>
        <p:spPr>
          <a:xfrm>
            <a:off x="12034" y="5358"/>
            <a:ext cx="119569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Matériel</a:t>
            </a:r>
            <a:endParaRPr lang="fr-FR" dirty="0"/>
          </a:p>
        </p:txBody>
      </p:sp>
      <p:sp>
        <p:nvSpPr>
          <p:cNvPr id="23" name="ZoneTexte 22"/>
          <p:cNvSpPr txBox="1"/>
          <p:nvPr/>
        </p:nvSpPr>
        <p:spPr>
          <a:xfrm>
            <a:off x="1437378" y="650805"/>
            <a:ext cx="308528" cy="221173"/>
          </a:xfrm>
          <a:prstGeom prst="rect">
            <a:avLst/>
          </a:prstGeom>
          <a:noFill/>
        </p:spPr>
        <p:txBody>
          <a:bodyPr wrap="square" rtlCol="0">
            <a:spAutoFit/>
          </a:bodyPr>
          <a:lstStyle/>
          <a:p>
            <a:r>
              <a:rPr lang="fr-FR" sz="800" dirty="0" smtClean="0"/>
              <a:t>20</a:t>
            </a:r>
            <a:endParaRPr lang="fr-FR" sz="800" dirty="0"/>
          </a:p>
        </p:txBody>
      </p:sp>
      <p:pic>
        <p:nvPicPr>
          <p:cNvPr id="1027"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2807" y="449587"/>
            <a:ext cx="119083" cy="121892"/>
          </a:xfrm>
          <a:prstGeom prst="rect">
            <a:avLst/>
          </a:prstGeom>
          <a:noFill/>
          <a:extLst>
            <a:ext uri="{909E8E84-426E-40DD-AFC4-6F175D3DCCD1}">
              <a14:hiddenFill xmlns:a14="http://schemas.microsoft.com/office/drawing/2010/main">
                <a:solidFill>
                  <a:srgbClr val="FFFFFF"/>
                </a:solidFill>
              </a14:hiddenFill>
            </a:ext>
          </a:extLst>
        </p:spPr>
      </p:pic>
      <p:grpSp>
        <p:nvGrpSpPr>
          <p:cNvPr id="1030" name="Groupe 1029"/>
          <p:cNvGrpSpPr/>
          <p:nvPr/>
        </p:nvGrpSpPr>
        <p:grpSpPr>
          <a:xfrm>
            <a:off x="12034" y="370138"/>
            <a:ext cx="1661864" cy="539397"/>
            <a:chOff x="749896" y="764704"/>
            <a:chExt cx="1661864" cy="525425"/>
          </a:xfrm>
        </p:grpSpPr>
        <p:grpSp>
          <p:nvGrpSpPr>
            <p:cNvPr id="21" name="Groupe 20"/>
            <p:cNvGrpSpPr/>
            <p:nvPr/>
          </p:nvGrpSpPr>
          <p:grpSpPr>
            <a:xfrm>
              <a:off x="749896" y="764704"/>
              <a:ext cx="1661864" cy="525425"/>
              <a:chOff x="749896" y="764704"/>
              <a:chExt cx="1517848" cy="525425"/>
            </a:xfrm>
          </p:grpSpPr>
          <p:sp>
            <p:nvSpPr>
              <p:cNvPr id="4" name="Rectangle 3"/>
              <p:cNvSpPr/>
              <p:nvPr/>
            </p:nvSpPr>
            <p:spPr>
              <a:xfrm>
                <a:off x="749896" y="764704"/>
                <a:ext cx="1517848"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97160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187624"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403648"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619672"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835696" y="786073"/>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05172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a:stCxn id="4" idx="1"/>
                <a:endCxn id="4" idx="3"/>
              </p:cNvCxnSpPr>
              <p:nvPr/>
            </p:nvCxnSpPr>
            <p:spPr>
              <a:xfrm>
                <a:off x="749896" y="1016732"/>
                <a:ext cx="15178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ZoneTexte 25"/>
            <p:cNvSpPr txBox="1"/>
            <p:nvPr/>
          </p:nvSpPr>
          <p:spPr>
            <a:xfrm>
              <a:off x="1938719" y="1038101"/>
              <a:ext cx="308528" cy="215444"/>
            </a:xfrm>
            <a:prstGeom prst="rect">
              <a:avLst/>
            </a:prstGeom>
            <a:noFill/>
          </p:spPr>
          <p:txBody>
            <a:bodyPr wrap="square" rtlCol="0">
              <a:spAutoFit/>
            </a:bodyPr>
            <a:lstStyle/>
            <a:p>
              <a:r>
                <a:rPr lang="fr-FR" sz="800" dirty="0" smtClean="0"/>
                <a:t>20</a:t>
              </a:r>
              <a:endParaRPr lang="fr-FR" sz="800" dirty="0"/>
            </a:p>
          </p:txBody>
        </p:sp>
        <p:sp>
          <p:nvSpPr>
            <p:cNvPr id="29" name="ZoneTexte 28"/>
            <p:cNvSpPr txBox="1"/>
            <p:nvPr/>
          </p:nvSpPr>
          <p:spPr>
            <a:xfrm>
              <a:off x="1702198" y="1038101"/>
              <a:ext cx="308528" cy="215444"/>
            </a:xfrm>
            <a:prstGeom prst="rect">
              <a:avLst/>
            </a:prstGeom>
            <a:noFill/>
          </p:spPr>
          <p:txBody>
            <a:bodyPr wrap="square" rtlCol="0">
              <a:spAutoFit/>
            </a:bodyPr>
            <a:lstStyle/>
            <a:p>
              <a:r>
                <a:rPr lang="fr-FR" sz="800" dirty="0" smtClean="0"/>
                <a:t>2</a:t>
              </a:r>
              <a:endParaRPr lang="fr-FR" sz="800" dirty="0"/>
            </a:p>
          </p:txBody>
        </p:sp>
        <p:sp>
          <p:nvSpPr>
            <p:cNvPr id="30" name="ZoneTexte 29"/>
            <p:cNvSpPr txBox="1"/>
            <p:nvPr/>
          </p:nvSpPr>
          <p:spPr>
            <a:xfrm>
              <a:off x="1465677" y="1053753"/>
              <a:ext cx="308528" cy="215444"/>
            </a:xfrm>
            <a:prstGeom prst="rect">
              <a:avLst/>
            </a:prstGeom>
            <a:noFill/>
          </p:spPr>
          <p:txBody>
            <a:bodyPr wrap="square" rtlCol="0">
              <a:spAutoFit/>
            </a:bodyPr>
            <a:lstStyle/>
            <a:p>
              <a:r>
                <a:rPr lang="fr-FR" sz="800" dirty="0"/>
                <a:t>6</a:t>
              </a:r>
            </a:p>
          </p:txBody>
        </p:sp>
        <p:sp>
          <p:nvSpPr>
            <p:cNvPr id="31" name="ZoneTexte 30"/>
            <p:cNvSpPr txBox="1"/>
            <p:nvPr/>
          </p:nvSpPr>
          <p:spPr>
            <a:xfrm>
              <a:off x="1229156" y="1038101"/>
              <a:ext cx="308528" cy="215444"/>
            </a:xfrm>
            <a:prstGeom prst="rect">
              <a:avLst/>
            </a:prstGeom>
            <a:noFill/>
          </p:spPr>
          <p:txBody>
            <a:bodyPr wrap="square" rtlCol="0">
              <a:spAutoFit/>
            </a:bodyPr>
            <a:lstStyle/>
            <a:p>
              <a:r>
                <a:rPr lang="fr-FR" sz="800" dirty="0"/>
                <a:t>8</a:t>
              </a:r>
            </a:p>
          </p:txBody>
        </p:sp>
        <p:sp>
          <p:nvSpPr>
            <p:cNvPr id="32" name="ZoneTexte 31"/>
            <p:cNvSpPr txBox="1"/>
            <p:nvPr/>
          </p:nvSpPr>
          <p:spPr>
            <a:xfrm>
              <a:off x="992636" y="1038101"/>
              <a:ext cx="308528" cy="215444"/>
            </a:xfrm>
            <a:prstGeom prst="rect">
              <a:avLst/>
            </a:prstGeom>
            <a:noFill/>
          </p:spPr>
          <p:txBody>
            <a:bodyPr wrap="square" rtlCol="0">
              <a:spAutoFit/>
            </a:bodyPr>
            <a:lstStyle/>
            <a:p>
              <a:r>
                <a:rPr lang="fr-FR" sz="800" dirty="0" smtClean="0"/>
                <a:t>0</a:t>
              </a:r>
              <a:endParaRPr lang="fr-FR" sz="800" dirty="0"/>
            </a:p>
          </p:txBody>
        </p:sp>
        <p:sp>
          <p:nvSpPr>
            <p:cNvPr id="33" name="ZoneTexte 32"/>
            <p:cNvSpPr txBox="1"/>
            <p:nvPr/>
          </p:nvSpPr>
          <p:spPr>
            <a:xfrm>
              <a:off x="749896" y="1038101"/>
              <a:ext cx="308528" cy="215444"/>
            </a:xfrm>
            <a:prstGeom prst="rect">
              <a:avLst/>
            </a:prstGeom>
            <a:noFill/>
          </p:spPr>
          <p:txBody>
            <a:bodyPr wrap="square" rtlCol="0">
              <a:spAutoFit/>
            </a:bodyPr>
            <a:lstStyle/>
            <a:p>
              <a:r>
                <a:rPr lang="fr-FR" sz="800" dirty="0" smtClean="0"/>
                <a:t>2</a:t>
              </a:r>
              <a:endParaRPr lang="fr-FR" sz="800" dirty="0"/>
            </a:p>
          </p:txBody>
        </p:sp>
      </p:grpSp>
      <p:sp>
        <p:nvSpPr>
          <p:cNvPr id="24" name="Triangle isocèle 23"/>
          <p:cNvSpPr/>
          <p:nvPr/>
        </p:nvSpPr>
        <p:spPr>
          <a:xfrm>
            <a:off x="1036342" y="39207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riangle isocèle 24"/>
          <p:cNvSpPr/>
          <p:nvPr/>
        </p:nvSpPr>
        <p:spPr>
          <a:xfrm>
            <a:off x="1241525" y="497557"/>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p:cNvSpPr/>
          <p:nvPr/>
        </p:nvSpPr>
        <p:spPr>
          <a:xfrm>
            <a:off x="738485" y="510470"/>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9" name="Groupe 38"/>
          <p:cNvGrpSpPr/>
          <p:nvPr/>
        </p:nvGrpSpPr>
        <p:grpSpPr>
          <a:xfrm>
            <a:off x="563302" y="391286"/>
            <a:ext cx="45719" cy="221768"/>
            <a:chOff x="1430628" y="1412776"/>
            <a:chExt cx="45719" cy="318119"/>
          </a:xfrm>
          <a:solidFill>
            <a:srgbClr val="00B0F0"/>
          </a:solidFill>
        </p:grpSpPr>
        <p:cxnSp>
          <p:nvCxnSpPr>
            <p:cNvPr id="37" name="Connecteur droit 36"/>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rapèze 3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29" name="Groupe 1028"/>
          <p:cNvGrpSpPr/>
          <p:nvPr/>
        </p:nvGrpSpPr>
        <p:grpSpPr>
          <a:xfrm>
            <a:off x="33608" y="434994"/>
            <a:ext cx="208073" cy="157086"/>
            <a:chOff x="1115616" y="1466782"/>
            <a:chExt cx="231267" cy="162018"/>
          </a:xfrm>
        </p:grpSpPr>
        <p:cxnSp>
          <p:nvCxnSpPr>
            <p:cNvPr id="41" name="Connecteur droit 40"/>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e 101"/>
          <p:cNvGrpSpPr/>
          <p:nvPr/>
        </p:nvGrpSpPr>
        <p:grpSpPr>
          <a:xfrm>
            <a:off x="320562" y="477841"/>
            <a:ext cx="92774" cy="92404"/>
            <a:chOff x="1115616" y="1466782"/>
            <a:chExt cx="231267" cy="162018"/>
          </a:xfrm>
        </p:grpSpPr>
        <p:cxnSp>
          <p:nvCxnSpPr>
            <p:cNvPr id="103" name="Connecteur droit 102"/>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Connecteur droit 10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necteur droit 109"/>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necteur droit 110"/>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4" name="Rectangle 1033"/>
          <p:cNvSpPr/>
          <p:nvPr/>
        </p:nvSpPr>
        <p:spPr>
          <a:xfrm>
            <a:off x="0" y="909535"/>
            <a:ext cx="4067944" cy="884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emnt</a:t>
            </a:r>
            <a:endParaRPr lang="fr-FR" dirty="0"/>
          </a:p>
        </p:txBody>
      </p:sp>
      <p:cxnSp>
        <p:nvCxnSpPr>
          <p:cNvPr id="1036" name="Connecteur droit 1035"/>
          <p:cNvCxnSpPr/>
          <p:nvPr/>
        </p:nvCxnSpPr>
        <p:spPr>
          <a:xfrm>
            <a:off x="114694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272288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a:stCxn id="1034" idx="3"/>
            <a:endCxn id="1034" idx="1"/>
          </p:cNvCxnSpPr>
          <p:nvPr/>
        </p:nvCxnSpPr>
        <p:spPr>
          <a:xfrm flipH="1">
            <a:off x="0" y="1351599"/>
            <a:ext cx="40679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9" name="Connecteur droit avec flèche 1048"/>
          <p:cNvCxnSpPr/>
          <p:nvPr/>
        </p:nvCxnSpPr>
        <p:spPr>
          <a:xfrm>
            <a:off x="1241525" y="1162143"/>
            <a:ext cx="119499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a:off x="80657" y="1162143"/>
            <a:ext cx="1059837"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6" name="Groupe 35"/>
          <p:cNvGrpSpPr/>
          <p:nvPr/>
        </p:nvGrpSpPr>
        <p:grpSpPr>
          <a:xfrm>
            <a:off x="2742766" y="1045558"/>
            <a:ext cx="1279549" cy="224489"/>
            <a:chOff x="46552" y="2768404"/>
            <a:chExt cx="1188823" cy="127985"/>
          </a:xfrm>
        </p:grpSpPr>
        <p:sp>
          <p:nvSpPr>
            <p:cNvPr id="27" name="Forme libre 26"/>
            <p:cNvSpPr/>
            <p:nvPr/>
          </p:nvSpPr>
          <p:spPr>
            <a:xfrm>
              <a:off x="46552" y="2768404"/>
              <a:ext cx="1055053" cy="127985"/>
            </a:xfrm>
            <a:custGeom>
              <a:avLst/>
              <a:gdLst>
                <a:gd name="connsiteX0" fmla="*/ 0 w 1619250"/>
                <a:gd name="connsiteY0" fmla="*/ 222446 h 255970"/>
                <a:gd name="connsiteX1" fmla="*/ 381000 w 1619250"/>
                <a:gd name="connsiteY1" fmla="*/ 3371 h 255970"/>
                <a:gd name="connsiteX2" fmla="*/ 533400 w 1619250"/>
                <a:gd name="connsiteY2" fmla="*/ 98621 h 255970"/>
                <a:gd name="connsiteX3" fmla="*/ 723900 w 1619250"/>
                <a:gd name="connsiteY3" fmla="*/ 222446 h 255970"/>
                <a:gd name="connsiteX4" fmla="*/ 1171575 w 1619250"/>
                <a:gd name="connsiteY4" fmla="*/ 31946 h 255970"/>
                <a:gd name="connsiteX5" fmla="*/ 1371600 w 1619250"/>
                <a:gd name="connsiteY5" fmla="*/ 222446 h 255970"/>
                <a:gd name="connsiteX6" fmla="*/ 1619250 w 1619250"/>
                <a:gd name="connsiteY6" fmla="*/ 251021 h 25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250" h="255970">
                  <a:moveTo>
                    <a:pt x="0" y="222446"/>
                  </a:moveTo>
                  <a:cubicBezTo>
                    <a:pt x="146050" y="123227"/>
                    <a:pt x="292100" y="24008"/>
                    <a:pt x="381000" y="3371"/>
                  </a:cubicBezTo>
                  <a:cubicBezTo>
                    <a:pt x="469900" y="-17266"/>
                    <a:pt x="476250" y="62108"/>
                    <a:pt x="533400" y="98621"/>
                  </a:cubicBezTo>
                  <a:cubicBezTo>
                    <a:pt x="590550" y="135133"/>
                    <a:pt x="617538" y="233558"/>
                    <a:pt x="723900" y="222446"/>
                  </a:cubicBezTo>
                  <a:cubicBezTo>
                    <a:pt x="830262" y="211334"/>
                    <a:pt x="1063625" y="31946"/>
                    <a:pt x="1171575" y="31946"/>
                  </a:cubicBezTo>
                  <a:cubicBezTo>
                    <a:pt x="1279525" y="31946"/>
                    <a:pt x="1296988" y="185934"/>
                    <a:pt x="1371600" y="222446"/>
                  </a:cubicBezTo>
                  <a:cubicBezTo>
                    <a:pt x="1446212" y="258958"/>
                    <a:pt x="1589088" y="260546"/>
                    <a:pt x="1619250" y="25102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5" name="Connecteur droit avec flèche 34"/>
            <p:cNvCxnSpPr>
              <a:stCxn id="27" idx="6"/>
            </p:cNvCxnSpPr>
            <p:nvPr/>
          </p:nvCxnSpPr>
          <p:spPr>
            <a:xfrm>
              <a:off x="1101605" y="2893915"/>
              <a:ext cx="133770" cy="2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0" name="ZoneTexte 39"/>
          <p:cNvSpPr txBox="1"/>
          <p:nvPr/>
        </p:nvSpPr>
        <p:spPr>
          <a:xfrm>
            <a:off x="0" y="1436470"/>
            <a:ext cx="1281768" cy="302695"/>
          </a:xfrm>
          <a:prstGeom prst="rect">
            <a:avLst/>
          </a:prstGeom>
          <a:noFill/>
        </p:spPr>
        <p:txBody>
          <a:bodyPr wrap="square" rtlCol="0">
            <a:spAutoFit/>
          </a:bodyPr>
          <a:lstStyle/>
          <a:p>
            <a:r>
              <a:rPr lang="fr-FR" sz="800" dirty="0" smtClean="0"/>
              <a:t>Déplacement joueur</a:t>
            </a:r>
            <a:endParaRPr lang="fr-FR" sz="800" dirty="0"/>
          </a:p>
        </p:txBody>
      </p:sp>
      <p:sp>
        <p:nvSpPr>
          <p:cNvPr id="81" name="ZoneTexte 80"/>
          <p:cNvSpPr txBox="1"/>
          <p:nvPr/>
        </p:nvSpPr>
        <p:spPr>
          <a:xfrm>
            <a:off x="1139099" y="1454677"/>
            <a:ext cx="1281768" cy="302695"/>
          </a:xfrm>
          <a:prstGeom prst="rect">
            <a:avLst/>
          </a:prstGeom>
          <a:noFill/>
        </p:spPr>
        <p:txBody>
          <a:bodyPr wrap="square" rtlCol="0">
            <a:spAutoFit/>
          </a:bodyPr>
          <a:lstStyle/>
          <a:p>
            <a:r>
              <a:rPr lang="fr-FR" sz="800" dirty="0" smtClean="0"/>
              <a:t>Déplacement Ballon</a:t>
            </a:r>
            <a:endParaRPr lang="fr-FR" sz="800" dirty="0"/>
          </a:p>
        </p:txBody>
      </p:sp>
      <p:sp>
        <p:nvSpPr>
          <p:cNvPr id="82" name="ZoneTexte 81"/>
          <p:cNvSpPr txBox="1"/>
          <p:nvPr/>
        </p:nvSpPr>
        <p:spPr>
          <a:xfrm>
            <a:off x="2743224" y="1461179"/>
            <a:ext cx="1565642" cy="251315"/>
          </a:xfrm>
          <a:prstGeom prst="rect">
            <a:avLst/>
          </a:prstGeom>
          <a:noFill/>
        </p:spPr>
        <p:txBody>
          <a:bodyPr wrap="square" rtlCol="0">
            <a:spAutoFit/>
          </a:bodyPr>
          <a:lstStyle/>
          <a:p>
            <a:r>
              <a:rPr lang="fr-FR" sz="800" dirty="0" smtClean="0"/>
              <a:t>Déplacement joueur/Ballon</a:t>
            </a:r>
            <a:endParaRPr lang="fr-FR" sz="800" dirty="0"/>
          </a:p>
        </p:txBody>
      </p:sp>
      <p:sp>
        <p:nvSpPr>
          <p:cNvPr id="56" name="ZoneTexte 55"/>
          <p:cNvSpPr txBox="1"/>
          <p:nvPr/>
        </p:nvSpPr>
        <p:spPr>
          <a:xfrm>
            <a:off x="4067944" y="908760"/>
            <a:ext cx="162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le ballon</a:t>
            </a:r>
            <a:endParaRPr lang="fr-FR" sz="1400" dirty="0"/>
          </a:p>
        </p:txBody>
      </p:sp>
      <p:sp>
        <p:nvSpPr>
          <p:cNvPr id="88" name="ZoneTexte 87"/>
          <p:cNvSpPr txBox="1"/>
          <p:nvPr/>
        </p:nvSpPr>
        <p:spPr>
          <a:xfrm>
            <a:off x="4067944" y="1271663"/>
            <a:ext cx="1620000" cy="522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pas le ballon</a:t>
            </a:r>
            <a:endParaRPr lang="fr-FR" sz="1400" dirty="0"/>
          </a:p>
        </p:txBody>
      </p:sp>
      <p:sp>
        <p:nvSpPr>
          <p:cNvPr id="89" name="ZoneTexte 88"/>
          <p:cNvSpPr txBox="1"/>
          <p:nvPr/>
        </p:nvSpPr>
        <p:spPr>
          <a:xfrm>
            <a:off x="5580312" y="908759"/>
            <a:ext cx="1800000" cy="396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fr-FR"/>
            </a:defPPr>
            <a:lvl1pPr>
              <a:defRPr sz="1400"/>
            </a:lvl1pPr>
          </a:lstStyle>
          <a:p>
            <a:r>
              <a:rPr lang="fr-FR" dirty="0"/>
              <a:t>Conserver /Progresser</a:t>
            </a:r>
          </a:p>
        </p:txBody>
      </p:sp>
      <p:sp>
        <p:nvSpPr>
          <p:cNvPr id="90" name="ZoneTexte 89"/>
          <p:cNvSpPr txBox="1"/>
          <p:nvPr/>
        </p:nvSpPr>
        <p:spPr>
          <a:xfrm>
            <a:off x="5581676" y="1263908"/>
            <a:ext cx="1798836"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la Progression</a:t>
            </a:r>
            <a:endParaRPr lang="fr-FR" sz="1400" dirty="0"/>
          </a:p>
        </p:txBody>
      </p:sp>
      <p:sp>
        <p:nvSpPr>
          <p:cNvPr id="91" name="ZoneTexte 90"/>
          <p:cNvSpPr txBox="1"/>
          <p:nvPr/>
        </p:nvSpPr>
        <p:spPr>
          <a:xfrm>
            <a:off x="7380512" y="908760"/>
            <a:ext cx="180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Déséquilibrer/Finir</a:t>
            </a:r>
            <a:endParaRPr lang="fr-FR" sz="1400" dirty="0"/>
          </a:p>
        </p:txBody>
      </p:sp>
      <p:sp>
        <p:nvSpPr>
          <p:cNvPr id="92" name="ZoneTexte 91"/>
          <p:cNvSpPr txBox="1"/>
          <p:nvPr/>
        </p:nvSpPr>
        <p:spPr>
          <a:xfrm>
            <a:off x="7380512" y="1263908"/>
            <a:ext cx="1800000" cy="52322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pour Protéger son but</a:t>
            </a:r>
            <a:endParaRPr lang="fr-FR" sz="1400" dirty="0"/>
          </a:p>
        </p:txBody>
      </p:sp>
      <p:sp>
        <p:nvSpPr>
          <p:cNvPr id="96" name="Sous-titre 2"/>
          <p:cNvSpPr txBox="1">
            <a:spLocks/>
          </p:cNvSpPr>
          <p:nvPr/>
        </p:nvSpPr>
        <p:spPr>
          <a:xfrm>
            <a:off x="2420867" y="441815"/>
            <a:ext cx="6695184" cy="462249"/>
          </a:xfrm>
          <a:prstGeom prst="rect">
            <a:avLst/>
          </a:prstGeom>
          <a:solidFill>
            <a:srgbClr val="FFC00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4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Occuper l’espace en Largeur et </a:t>
            </a:r>
            <a:r>
              <a:rPr lang="fr-FR" sz="2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Profondeur</a:t>
            </a:r>
          </a:p>
        </p:txBody>
      </p:sp>
      <p:sp>
        <p:nvSpPr>
          <p:cNvPr id="18" name="ZoneTexte 17"/>
          <p:cNvSpPr txBox="1"/>
          <p:nvPr/>
        </p:nvSpPr>
        <p:spPr>
          <a:xfrm>
            <a:off x="34552" y="1916832"/>
            <a:ext cx="194516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u="sng" dirty="0" smtClean="0"/>
              <a:t>exercice</a:t>
            </a:r>
            <a:endParaRPr lang="fr-FR" b="1" u="sng" dirty="0"/>
          </a:p>
        </p:txBody>
      </p:sp>
      <p:sp>
        <p:nvSpPr>
          <p:cNvPr id="19" name="ZoneTexte 18"/>
          <p:cNvSpPr txBox="1"/>
          <p:nvPr/>
        </p:nvSpPr>
        <p:spPr>
          <a:xfrm>
            <a:off x="66621" y="2433190"/>
            <a:ext cx="2233192" cy="212365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Wingdings" panose="05000000000000000000" pitchFamily="2" charset="2"/>
              <a:buChar char="v"/>
            </a:pPr>
            <a:r>
              <a:rPr lang="fr-FR" sz="1200" dirty="0" smtClean="0"/>
              <a:t>Jonglage dans la zone centrale puis au signal de l’éducateur les joueurs vont faire un stop balle le plus rapidement possible dans la zone dont la couleur est annoncée le dernier arrivé prend un point et au bout de trois points il doit faire cinq pompes devant ces copains</a:t>
            </a:r>
            <a:endParaRPr lang="fr-FR" sz="1200" dirty="0" smtClean="0"/>
          </a:p>
          <a:p>
            <a:pPr marL="171450" indent="-171450">
              <a:buFont typeface="Wingdings" panose="05000000000000000000" pitchFamily="2" charset="2"/>
              <a:buChar char="v"/>
            </a:pPr>
            <a:endParaRPr lang="fr-FR" sz="1200" dirty="0" smtClean="0"/>
          </a:p>
        </p:txBody>
      </p:sp>
      <p:sp>
        <p:nvSpPr>
          <p:cNvPr id="175" name="ZoneTexte 174"/>
          <p:cNvSpPr txBox="1"/>
          <p:nvPr/>
        </p:nvSpPr>
        <p:spPr>
          <a:xfrm>
            <a:off x="107504" y="6300028"/>
            <a:ext cx="194516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b="1" dirty="0" smtClean="0"/>
              <a:t>Temps :20’ </a:t>
            </a:r>
            <a:endParaRPr lang="fr-FR" b="1" dirty="0"/>
          </a:p>
        </p:txBody>
      </p:sp>
      <p:sp>
        <p:nvSpPr>
          <p:cNvPr id="164" name="Triangle isocèle 163"/>
          <p:cNvSpPr/>
          <p:nvPr/>
        </p:nvSpPr>
        <p:spPr>
          <a:xfrm>
            <a:off x="4908052" y="-960418"/>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Ellipse 94"/>
          <p:cNvSpPr/>
          <p:nvPr/>
        </p:nvSpPr>
        <p:spPr>
          <a:xfrm rot="10800000" flipH="1" flipV="1">
            <a:off x="3029250" y="6707151"/>
            <a:ext cx="139327"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Ellipse 142"/>
          <p:cNvSpPr/>
          <p:nvPr/>
        </p:nvSpPr>
        <p:spPr>
          <a:xfrm rot="10800000" flipH="1" flipV="1">
            <a:off x="3386717" y="6707151"/>
            <a:ext cx="139327"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Ellipse 147"/>
          <p:cNvSpPr/>
          <p:nvPr/>
        </p:nvSpPr>
        <p:spPr>
          <a:xfrm rot="10800000" flipV="1">
            <a:off x="3559685" y="6697267"/>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Ellipse 151"/>
          <p:cNvSpPr/>
          <p:nvPr/>
        </p:nvSpPr>
        <p:spPr>
          <a:xfrm rot="10800000" flipV="1">
            <a:off x="3237633" y="6707151"/>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0" name="Picture 8" descr="C:\Users\antoine\AppData\Local\Microsoft\Windows\Temporary Internet Files\Content.IE5\WZG8ZIPE\493px-Soccer_field_-_empt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287230" y="912259"/>
            <a:ext cx="5064338" cy="6814076"/>
          </a:xfrm>
          <a:prstGeom prst="rect">
            <a:avLst/>
          </a:prstGeom>
          <a:solidFill>
            <a:srgbClr val="FFFF00"/>
          </a:solidFill>
          <a:ln w="3175"/>
          <a:extLst>
            <a:ext uri="{909E8E84-426E-40DD-AFC4-6F175D3DCCD1}">
              <a14:hiddenFill xmlns:a14="http://schemas.microsoft.com/office/drawing/2010/main">
                <a:solidFill>
                  <a:srgbClr val="FFFFFF"/>
                </a:solidFill>
              </a14:hiddenFill>
            </a:ext>
          </a:extLst>
        </p:spPr>
      </p:pic>
      <p:sp>
        <p:nvSpPr>
          <p:cNvPr id="119" name="Triangle isocèle 118"/>
          <p:cNvSpPr/>
          <p:nvPr/>
        </p:nvSpPr>
        <p:spPr>
          <a:xfrm flipV="1">
            <a:off x="7887680" y="4837016"/>
            <a:ext cx="144016" cy="78986"/>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Triangle isocèle 119"/>
          <p:cNvSpPr/>
          <p:nvPr/>
        </p:nvSpPr>
        <p:spPr>
          <a:xfrm flipV="1">
            <a:off x="7884368" y="3821594"/>
            <a:ext cx="144016" cy="78986"/>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Triangle isocèle 125"/>
          <p:cNvSpPr/>
          <p:nvPr/>
        </p:nvSpPr>
        <p:spPr>
          <a:xfrm flipV="1">
            <a:off x="7222196" y="4825555"/>
            <a:ext cx="144016" cy="78986"/>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8" name="Triangle isocèle 127"/>
          <p:cNvSpPr/>
          <p:nvPr/>
        </p:nvSpPr>
        <p:spPr>
          <a:xfrm flipV="1">
            <a:off x="7150188" y="3789040"/>
            <a:ext cx="144016" cy="78986"/>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Ellipse 144"/>
          <p:cNvSpPr/>
          <p:nvPr/>
        </p:nvSpPr>
        <p:spPr>
          <a:xfrm rot="10800000">
            <a:off x="7187339" y="4272680"/>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3"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7092280" y="4366312"/>
            <a:ext cx="119083" cy="130240"/>
          </a:xfrm>
          <a:prstGeom prst="rect">
            <a:avLst/>
          </a:prstGeom>
          <a:noFill/>
          <a:extLst>
            <a:ext uri="{909E8E84-426E-40DD-AFC4-6F175D3DCCD1}">
              <a14:hiddenFill xmlns:a14="http://schemas.microsoft.com/office/drawing/2010/main">
                <a:solidFill>
                  <a:srgbClr val="FFFFFF"/>
                </a:solidFill>
              </a14:hiddenFill>
            </a:ext>
          </a:extLst>
        </p:spPr>
      </p:pic>
      <p:cxnSp>
        <p:nvCxnSpPr>
          <p:cNvPr id="172" name="Connecteur droit avec flèche 171"/>
          <p:cNvCxnSpPr/>
          <p:nvPr/>
        </p:nvCxnSpPr>
        <p:spPr>
          <a:xfrm flipV="1">
            <a:off x="7740657" y="2517084"/>
            <a:ext cx="719775" cy="1715783"/>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74" name="Ellipse 173"/>
          <p:cNvSpPr/>
          <p:nvPr/>
        </p:nvSpPr>
        <p:spPr>
          <a:xfrm rot="10800000">
            <a:off x="7452320" y="4261123"/>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8"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7584851" y="4518866"/>
            <a:ext cx="119083" cy="130240"/>
          </a:xfrm>
          <a:prstGeom prst="rect">
            <a:avLst/>
          </a:prstGeom>
          <a:noFill/>
          <a:extLst>
            <a:ext uri="{909E8E84-426E-40DD-AFC4-6F175D3DCCD1}">
              <a14:hiddenFill xmlns:a14="http://schemas.microsoft.com/office/drawing/2010/main">
                <a:solidFill>
                  <a:srgbClr val="FFFFFF"/>
                </a:solidFill>
              </a14:hiddenFill>
            </a:ext>
          </a:extLst>
        </p:spPr>
      </p:pic>
      <p:pic>
        <p:nvPicPr>
          <p:cNvPr id="179"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7646683" y="4165011"/>
            <a:ext cx="119083" cy="130240"/>
          </a:xfrm>
          <a:prstGeom prst="rect">
            <a:avLst/>
          </a:prstGeom>
          <a:noFill/>
          <a:extLst>
            <a:ext uri="{909E8E84-426E-40DD-AFC4-6F175D3DCCD1}">
              <a14:hiddenFill xmlns:a14="http://schemas.microsoft.com/office/drawing/2010/main">
                <a:solidFill>
                  <a:srgbClr val="FFFFFF"/>
                </a:solidFill>
              </a14:hiddenFill>
            </a:ext>
          </a:extLst>
        </p:spPr>
      </p:pic>
      <p:pic>
        <p:nvPicPr>
          <p:cNvPr id="180"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7703934" y="4378131"/>
            <a:ext cx="119083" cy="130240"/>
          </a:xfrm>
          <a:prstGeom prst="rect">
            <a:avLst/>
          </a:prstGeom>
          <a:noFill/>
          <a:extLst>
            <a:ext uri="{909E8E84-426E-40DD-AFC4-6F175D3DCCD1}">
              <a14:hiddenFill xmlns:a14="http://schemas.microsoft.com/office/drawing/2010/main">
                <a:solidFill>
                  <a:srgbClr val="FFFFFF"/>
                </a:solidFill>
              </a14:hiddenFill>
            </a:ext>
          </a:extLst>
        </p:spPr>
      </p:pic>
      <p:sp>
        <p:nvSpPr>
          <p:cNvPr id="181" name="Ellipse 180"/>
          <p:cNvSpPr/>
          <p:nvPr/>
        </p:nvSpPr>
        <p:spPr>
          <a:xfrm rot="10800000">
            <a:off x="7509369" y="4077072"/>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185"/>
          <p:cNvSpPr/>
          <p:nvPr/>
        </p:nvSpPr>
        <p:spPr>
          <a:xfrm rot="10800000">
            <a:off x="7386262" y="4490237"/>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Triangle isocèle 121"/>
          <p:cNvSpPr/>
          <p:nvPr/>
        </p:nvSpPr>
        <p:spPr>
          <a:xfrm>
            <a:off x="8099627" y="2636912"/>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Triangle isocèle 123"/>
          <p:cNvSpPr/>
          <p:nvPr/>
        </p:nvSpPr>
        <p:spPr>
          <a:xfrm>
            <a:off x="8089287" y="1995210"/>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Triangle isocèle 124"/>
          <p:cNvSpPr/>
          <p:nvPr/>
        </p:nvSpPr>
        <p:spPr>
          <a:xfrm>
            <a:off x="8748464" y="2636912"/>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Triangle isocèle 132"/>
          <p:cNvSpPr/>
          <p:nvPr/>
        </p:nvSpPr>
        <p:spPr>
          <a:xfrm>
            <a:off x="8738124" y="1995210"/>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4" name="Triangle isocèle 133"/>
          <p:cNvSpPr/>
          <p:nvPr/>
        </p:nvSpPr>
        <p:spPr>
          <a:xfrm>
            <a:off x="5777169" y="2636912"/>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5" name="Triangle isocèle 134"/>
          <p:cNvSpPr/>
          <p:nvPr/>
        </p:nvSpPr>
        <p:spPr>
          <a:xfrm>
            <a:off x="5766829" y="1995210"/>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6" name="Triangle isocèle 135"/>
          <p:cNvSpPr/>
          <p:nvPr/>
        </p:nvSpPr>
        <p:spPr>
          <a:xfrm>
            <a:off x="6426006" y="2636912"/>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7" name="Triangle isocèle 136"/>
          <p:cNvSpPr/>
          <p:nvPr/>
        </p:nvSpPr>
        <p:spPr>
          <a:xfrm>
            <a:off x="6415666" y="1995210"/>
            <a:ext cx="144016" cy="73923"/>
          </a:xfrm>
          <a:prstGeom prst="triangle">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8" name="Triangle isocèle 137"/>
          <p:cNvSpPr/>
          <p:nvPr/>
        </p:nvSpPr>
        <p:spPr>
          <a:xfrm>
            <a:off x="5759467" y="6484694"/>
            <a:ext cx="144016" cy="73923"/>
          </a:xfrm>
          <a:prstGeom prst="triangl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9" name="Triangle isocèle 138"/>
          <p:cNvSpPr/>
          <p:nvPr/>
        </p:nvSpPr>
        <p:spPr>
          <a:xfrm>
            <a:off x="5749127" y="5842992"/>
            <a:ext cx="144016" cy="73923"/>
          </a:xfrm>
          <a:prstGeom prst="triangl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0" name="Triangle isocèle 139"/>
          <p:cNvSpPr/>
          <p:nvPr/>
        </p:nvSpPr>
        <p:spPr>
          <a:xfrm>
            <a:off x="6408304" y="6484694"/>
            <a:ext cx="144016" cy="73923"/>
          </a:xfrm>
          <a:prstGeom prst="triangl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Triangle isocèle 140"/>
          <p:cNvSpPr/>
          <p:nvPr/>
        </p:nvSpPr>
        <p:spPr>
          <a:xfrm>
            <a:off x="6397964" y="5842992"/>
            <a:ext cx="144016" cy="73923"/>
          </a:xfrm>
          <a:prstGeom prst="triangle">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6" name="Triangle isocèle 145"/>
          <p:cNvSpPr/>
          <p:nvPr/>
        </p:nvSpPr>
        <p:spPr>
          <a:xfrm>
            <a:off x="8044533" y="6505633"/>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7" name="Triangle isocèle 146"/>
          <p:cNvSpPr/>
          <p:nvPr/>
        </p:nvSpPr>
        <p:spPr>
          <a:xfrm>
            <a:off x="8034193" y="5863931"/>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9" name="Triangle isocèle 148"/>
          <p:cNvSpPr/>
          <p:nvPr/>
        </p:nvSpPr>
        <p:spPr>
          <a:xfrm>
            <a:off x="8693370" y="6505633"/>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Triangle isocèle 149"/>
          <p:cNvSpPr/>
          <p:nvPr/>
        </p:nvSpPr>
        <p:spPr>
          <a:xfrm>
            <a:off x="8683030" y="5863931"/>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Ellipse 150"/>
          <p:cNvSpPr/>
          <p:nvPr/>
        </p:nvSpPr>
        <p:spPr>
          <a:xfrm rot="10800000">
            <a:off x="5436097" y="5661248"/>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7" name="Groupe 16"/>
          <p:cNvGrpSpPr/>
          <p:nvPr/>
        </p:nvGrpSpPr>
        <p:grpSpPr>
          <a:xfrm>
            <a:off x="5061880" y="5445224"/>
            <a:ext cx="67766" cy="671522"/>
            <a:chOff x="5061880" y="5445224"/>
            <a:chExt cx="67766" cy="671522"/>
          </a:xfrm>
        </p:grpSpPr>
        <p:sp>
          <p:nvSpPr>
            <p:cNvPr id="155" name="Triangle isocèle 154"/>
            <p:cNvSpPr/>
            <p:nvPr/>
          </p:nvSpPr>
          <p:spPr>
            <a:xfrm>
              <a:off x="5061880" y="544522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8" name="Triangle isocèle 167"/>
            <p:cNvSpPr/>
            <p:nvPr/>
          </p:nvSpPr>
          <p:spPr>
            <a:xfrm>
              <a:off x="5068155" y="5879953"/>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a:stCxn id="155" idx="1"/>
              <a:endCxn id="168" idx="1"/>
            </p:cNvCxnSpPr>
            <p:nvPr/>
          </p:nvCxnSpPr>
          <p:spPr>
            <a:xfrm>
              <a:off x="5077253" y="5563621"/>
              <a:ext cx="6275" cy="4347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9" name="Groupe 168"/>
          <p:cNvGrpSpPr/>
          <p:nvPr/>
        </p:nvGrpSpPr>
        <p:grpSpPr>
          <a:xfrm>
            <a:off x="4810178" y="5445224"/>
            <a:ext cx="67766" cy="671522"/>
            <a:chOff x="5061880" y="5445224"/>
            <a:chExt cx="67766" cy="671522"/>
          </a:xfrm>
        </p:grpSpPr>
        <p:sp>
          <p:nvSpPr>
            <p:cNvPr id="170" name="Triangle isocèle 169"/>
            <p:cNvSpPr/>
            <p:nvPr/>
          </p:nvSpPr>
          <p:spPr>
            <a:xfrm>
              <a:off x="5061880" y="544522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Triangle isocèle 170"/>
            <p:cNvSpPr/>
            <p:nvPr/>
          </p:nvSpPr>
          <p:spPr>
            <a:xfrm>
              <a:off x="5068155" y="5879953"/>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6" name="Connecteur droit 175"/>
            <p:cNvCxnSpPr>
              <a:stCxn id="170" idx="1"/>
              <a:endCxn id="171" idx="1"/>
            </p:cNvCxnSpPr>
            <p:nvPr/>
          </p:nvCxnSpPr>
          <p:spPr>
            <a:xfrm>
              <a:off x="5077253" y="5563621"/>
              <a:ext cx="6275" cy="4347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7" name="Groupe 176"/>
          <p:cNvGrpSpPr/>
          <p:nvPr/>
        </p:nvGrpSpPr>
        <p:grpSpPr>
          <a:xfrm>
            <a:off x="4499992" y="5438389"/>
            <a:ext cx="67766" cy="671522"/>
            <a:chOff x="5061880" y="5445224"/>
            <a:chExt cx="67766" cy="671522"/>
          </a:xfrm>
        </p:grpSpPr>
        <p:sp>
          <p:nvSpPr>
            <p:cNvPr id="183" name="Triangle isocèle 182"/>
            <p:cNvSpPr/>
            <p:nvPr/>
          </p:nvSpPr>
          <p:spPr>
            <a:xfrm>
              <a:off x="5061880" y="544522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Triangle isocèle 184"/>
            <p:cNvSpPr/>
            <p:nvPr/>
          </p:nvSpPr>
          <p:spPr>
            <a:xfrm>
              <a:off x="5068155" y="5879953"/>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88" name="Connecteur droit 187"/>
            <p:cNvCxnSpPr>
              <a:stCxn id="183" idx="1"/>
              <a:endCxn id="185" idx="1"/>
            </p:cNvCxnSpPr>
            <p:nvPr/>
          </p:nvCxnSpPr>
          <p:spPr>
            <a:xfrm>
              <a:off x="5077253" y="5563621"/>
              <a:ext cx="6275" cy="4347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9" name="Groupe 188"/>
          <p:cNvGrpSpPr/>
          <p:nvPr/>
        </p:nvGrpSpPr>
        <p:grpSpPr>
          <a:xfrm>
            <a:off x="4238365" y="5438389"/>
            <a:ext cx="67766" cy="671522"/>
            <a:chOff x="5061880" y="5445224"/>
            <a:chExt cx="67766" cy="671522"/>
          </a:xfrm>
        </p:grpSpPr>
        <p:sp>
          <p:nvSpPr>
            <p:cNvPr id="190" name="Triangle isocèle 189"/>
            <p:cNvSpPr/>
            <p:nvPr/>
          </p:nvSpPr>
          <p:spPr>
            <a:xfrm>
              <a:off x="5061880" y="544522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Triangle isocèle 190"/>
            <p:cNvSpPr/>
            <p:nvPr/>
          </p:nvSpPr>
          <p:spPr>
            <a:xfrm>
              <a:off x="5068155" y="5879953"/>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92" name="Connecteur droit 191"/>
            <p:cNvCxnSpPr>
              <a:stCxn id="190" idx="1"/>
              <a:endCxn id="191" idx="1"/>
            </p:cNvCxnSpPr>
            <p:nvPr/>
          </p:nvCxnSpPr>
          <p:spPr>
            <a:xfrm>
              <a:off x="5077253" y="5563621"/>
              <a:ext cx="6275" cy="43472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93"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5364088" y="5517232"/>
            <a:ext cx="119083" cy="130240"/>
          </a:xfrm>
          <a:prstGeom prst="rect">
            <a:avLst/>
          </a:prstGeom>
          <a:noFill/>
          <a:extLst>
            <a:ext uri="{909E8E84-426E-40DD-AFC4-6F175D3DCCD1}">
              <a14:hiddenFill xmlns:a14="http://schemas.microsoft.com/office/drawing/2010/main">
                <a:solidFill>
                  <a:srgbClr val="FFFFFF"/>
                </a:solidFill>
              </a14:hiddenFill>
            </a:ext>
          </a:extLst>
        </p:spPr>
      </p:pic>
      <p:grpSp>
        <p:nvGrpSpPr>
          <p:cNvPr id="194" name="Groupe 193"/>
          <p:cNvGrpSpPr/>
          <p:nvPr/>
        </p:nvGrpSpPr>
        <p:grpSpPr>
          <a:xfrm>
            <a:off x="3870138" y="5013176"/>
            <a:ext cx="45719" cy="221768"/>
            <a:chOff x="1430628" y="1412776"/>
            <a:chExt cx="45719" cy="318119"/>
          </a:xfrm>
          <a:solidFill>
            <a:srgbClr val="00B0F0"/>
          </a:solidFill>
        </p:grpSpPr>
        <p:cxnSp>
          <p:nvCxnSpPr>
            <p:cNvPr id="195" name="Connecteur droit 194"/>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8" name="Trapèze 19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99" name="Groupe 198"/>
          <p:cNvGrpSpPr/>
          <p:nvPr/>
        </p:nvGrpSpPr>
        <p:grpSpPr>
          <a:xfrm>
            <a:off x="3856606" y="4659160"/>
            <a:ext cx="45719" cy="221768"/>
            <a:chOff x="1430628" y="1412776"/>
            <a:chExt cx="45719" cy="318119"/>
          </a:xfrm>
          <a:solidFill>
            <a:srgbClr val="00B0F0"/>
          </a:solidFill>
        </p:grpSpPr>
        <p:cxnSp>
          <p:nvCxnSpPr>
            <p:cNvPr id="200" name="Connecteur droit 199"/>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1" name="Trapèze 200"/>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02" name="Groupe 201"/>
          <p:cNvGrpSpPr/>
          <p:nvPr/>
        </p:nvGrpSpPr>
        <p:grpSpPr>
          <a:xfrm>
            <a:off x="3847278" y="4297098"/>
            <a:ext cx="45719" cy="221768"/>
            <a:chOff x="1430628" y="1412776"/>
            <a:chExt cx="45719" cy="318119"/>
          </a:xfrm>
          <a:solidFill>
            <a:srgbClr val="00B0F0"/>
          </a:solidFill>
        </p:grpSpPr>
        <p:cxnSp>
          <p:nvCxnSpPr>
            <p:cNvPr id="203" name="Connecteur droit 202"/>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4" name="Trapèze 203"/>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05" name="Triangle isocèle 204"/>
          <p:cNvSpPr/>
          <p:nvPr/>
        </p:nvSpPr>
        <p:spPr>
          <a:xfrm flipV="1">
            <a:off x="5580112" y="5638506"/>
            <a:ext cx="144016" cy="78986"/>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6" name="Triangle isocèle 205"/>
          <p:cNvSpPr/>
          <p:nvPr/>
        </p:nvSpPr>
        <p:spPr>
          <a:xfrm flipV="1">
            <a:off x="5580112" y="5998350"/>
            <a:ext cx="144016" cy="78986"/>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7" name="Connecteur droit avec flèche 206"/>
          <p:cNvCxnSpPr/>
          <p:nvPr/>
        </p:nvCxnSpPr>
        <p:spPr>
          <a:xfrm flipH="1" flipV="1">
            <a:off x="3950325" y="4133822"/>
            <a:ext cx="1413763" cy="164716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8" name="Triangle isocèle 207"/>
          <p:cNvSpPr/>
          <p:nvPr/>
        </p:nvSpPr>
        <p:spPr>
          <a:xfrm>
            <a:off x="3816668" y="4147165"/>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9" name="Triangle isocèle 208"/>
          <p:cNvSpPr/>
          <p:nvPr/>
        </p:nvSpPr>
        <p:spPr>
          <a:xfrm>
            <a:off x="3806328" y="3861048"/>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0" name="Ellipse 209"/>
          <p:cNvSpPr/>
          <p:nvPr/>
        </p:nvSpPr>
        <p:spPr>
          <a:xfrm rot="10800000">
            <a:off x="3826731" y="4018694"/>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1" name="Triangle isocèle 210"/>
          <p:cNvSpPr/>
          <p:nvPr/>
        </p:nvSpPr>
        <p:spPr>
          <a:xfrm>
            <a:off x="4133030" y="3630948"/>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2" name="Connecteur droit avec flèche 211"/>
          <p:cNvCxnSpPr/>
          <p:nvPr/>
        </p:nvCxnSpPr>
        <p:spPr>
          <a:xfrm flipV="1">
            <a:off x="4022315" y="3704871"/>
            <a:ext cx="1269765" cy="4273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3" name="Ellipse 212"/>
          <p:cNvSpPr/>
          <p:nvPr/>
        </p:nvSpPr>
        <p:spPr>
          <a:xfrm>
            <a:off x="4281164" y="4225263"/>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4" name="Ellipse 213"/>
          <p:cNvSpPr/>
          <p:nvPr/>
        </p:nvSpPr>
        <p:spPr>
          <a:xfrm>
            <a:off x="4387327" y="4092119"/>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5" name="Ellipse 214"/>
          <p:cNvSpPr/>
          <p:nvPr/>
        </p:nvSpPr>
        <p:spPr>
          <a:xfrm>
            <a:off x="4587741" y="4225263"/>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6" name="Ellipse 215"/>
          <p:cNvSpPr/>
          <p:nvPr/>
        </p:nvSpPr>
        <p:spPr>
          <a:xfrm>
            <a:off x="4692028" y="4096860"/>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7" name="Ellipse 216"/>
          <p:cNvSpPr/>
          <p:nvPr/>
        </p:nvSpPr>
        <p:spPr>
          <a:xfrm>
            <a:off x="5004048" y="4219173"/>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8" name="Connecteur droit avec flèche 217"/>
          <p:cNvCxnSpPr>
            <a:endCxn id="214" idx="3"/>
          </p:cNvCxnSpPr>
          <p:nvPr/>
        </p:nvCxnSpPr>
        <p:spPr>
          <a:xfrm>
            <a:off x="4052223" y="4119648"/>
            <a:ext cx="366740" cy="35568"/>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9" name="Ellipse 218"/>
          <p:cNvSpPr/>
          <p:nvPr/>
        </p:nvSpPr>
        <p:spPr>
          <a:xfrm rot="10800000">
            <a:off x="3836059" y="5577835"/>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0" name="Ellipse 219"/>
          <p:cNvSpPr/>
          <p:nvPr/>
        </p:nvSpPr>
        <p:spPr>
          <a:xfrm rot="10800000">
            <a:off x="4151109" y="3535242"/>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1" name="Triangle isocèle 220"/>
          <p:cNvSpPr/>
          <p:nvPr/>
        </p:nvSpPr>
        <p:spPr>
          <a:xfrm>
            <a:off x="5303015" y="3532590"/>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2" name="Ellipse 221"/>
          <p:cNvSpPr/>
          <p:nvPr/>
        </p:nvSpPr>
        <p:spPr>
          <a:xfrm rot="10800000">
            <a:off x="5159549" y="3554409"/>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5" name="Connecteur droit avec flèche 224"/>
          <p:cNvCxnSpPr/>
          <p:nvPr/>
        </p:nvCxnSpPr>
        <p:spPr>
          <a:xfrm flipH="1" flipV="1">
            <a:off x="4308866" y="3535242"/>
            <a:ext cx="818899" cy="191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6" name="Connecteur droit avec flèche 225"/>
          <p:cNvCxnSpPr/>
          <p:nvPr/>
        </p:nvCxnSpPr>
        <p:spPr>
          <a:xfrm flipH="1" flipV="1">
            <a:off x="4283640" y="3140968"/>
            <a:ext cx="942174" cy="363669"/>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27" name="Connecteur droit avec flèche 226"/>
          <p:cNvCxnSpPr/>
          <p:nvPr/>
        </p:nvCxnSpPr>
        <p:spPr>
          <a:xfrm flipH="1" flipV="1">
            <a:off x="4133030" y="3212976"/>
            <a:ext cx="192277" cy="28204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8" name="Connecteur droit avec flèche 227"/>
          <p:cNvCxnSpPr/>
          <p:nvPr/>
        </p:nvCxnSpPr>
        <p:spPr>
          <a:xfrm flipH="1">
            <a:off x="2843808" y="3210652"/>
            <a:ext cx="1455489" cy="111877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9" name="Ellipse 228"/>
          <p:cNvSpPr/>
          <p:nvPr/>
        </p:nvSpPr>
        <p:spPr>
          <a:xfrm rot="10800000">
            <a:off x="5446057" y="5899065"/>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30"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5374048" y="5755049"/>
            <a:ext cx="119083" cy="130240"/>
          </a:xfrm>
          <a:prstGeom prst="rect">
            <a:avLst/>
          </a:prstGeom>
          <a:noFill/>
          <a:extLst>
            <a:ext uri="{909E8E84-426E-40DD-AFC4-6F175D3DCCD1}">
              <a14:hiddenFill xmlns:a14="http://schemas.microsoft.com/office/drawing/2010/main">
                <a:solidFill>
                  <a:srgbClr val="FFFFFF"/>
                </a:solidFill>
              </a14:hiddenFill>
            </a:ext>
          </a:extLst>
        </p:spPr>
      </p:pic>
      <p:sp>
        <p:nvSpPr>
          <p:cNvPr id="231" name="Ellipse 230"/>
          <p:cNvSpPr/>
          <p:nvPr/>
        </p:nvSpPr>
        <p:spPr>
          <a:xfrm rot="10800000">
            <a:off x="5379790" y="3591993"/>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Forme libre 49"/>
          <p:cNvSpPr/>
          <p:nvPr/>
        </p:nvSpPr>
        <p:spPr>
          <a:xfrm>
            <a:off x="3686175" y="4267200"/>
            <a:ext cx="409575" cy="1323975"/>
          </a:xfrm>
          <a:custGeom>
            <a:avLst/>
            <a:gdLst>
              <a:gd name="connsiteX0" fmla="*/ 247650 w 409575"/>
              <a:gd name="connsiteY0" fmla="*/ 1323975 h 1323975"/>
              <a:gd name="connsiteX1" fmla="*/ 276225 w 409575"/>
              <a:gd name="connsiteY1" fmla="*/ 1276350 h 1323975"/>
              <a:gd name="connsiteX2" fmla="*/ 295275 w 409575"/>
              <a:gd name="connsiteY2" fmla="*/ 1247775 h 1323975"/>
              <a:gd name="connsiteX3" fmla="*/ 304800 w 409575"/>
              <a:gd name="connsiteY3" fmla="*/ 1219200 h 1323975"/>
              <a:gd name="connsiteX4" fmla="*/ 333375 w 409575"/>
              <a:gd name="connsiteY4" fmla="*/ 1114425 h 1323975"/>
              <a:gd name="connsiteX5" fmla="*/ 323850 w 409575"/>
              <a:gd name="connsiteY5" fmla="*/ 1076325 h 1323975"/>
              <a:gd name="connsiteX6" fmla="*/ 323850 w 409575"/>
              <a:gd name="connsiteY6" fmla="*/ 828675 h 1323975"/>
              <a:gd name="connsiteX7" fmla="*/ 295275 w 409575"/>
              <a:gd name="connsiteY7" fmla="*/ 771525 h 1323975"/>
              <a:gd name="connsiteX8" fmla="*/ 266700 w 409575"/>
              <a:gd name="connsiteY8" fmla="*/ 742950 h 1323975"/>
              <a:gd name="connsiteX9" fmla="*/ 238125 w 409575"/>
              <a:gd name="connsiteY9" fmla="*/ 733425 h 1323975"/>
              <a:gd name="connsiteX10" fmla="*/ 200025 w 409575"/>
              <a:gd name="connsiteY10" fmla="*/ 704850 h 1323975"/>
              <a:gd name="connsiteX11" fmla="*/ 142875 w 409575"/>
              <a:gd name="connsiteY11" fmla="*/ 685800 h 1323975"/>
              <a:gd name="connsiteX12" fmla="*/ 38100 w 409575"/>
              <a:gd name="connsiteY12" fmla="*/ 695325 h 1323975"/>
              <a:gd name="connsiteX13" fmla="*/ 9525 w 409575"/>
              <a:gd name="connsiteY13" fmla="*/ 704850 h 1323975"/>
              <a:gd name="connsiteX14" fmla="*/ 0 w 409575"/>
              <a:gd name="connsiteY14" fmla="*/ 733425 h 1323975"/>
              <a:gd name="connsiteX15" fmla="*/ 9525 w 409575"/>
              <a:gd name="connsiteY15" fmla="*/ 866775 h 1323975"/>
              <a:gd name="connsiteX16" fmla="*/ 38100 w 409575"/>
              <a:gd name="connsiteY16" fmla="*/ 923925 h 1323975"/>
              <a:gd name="connsiteX17" fmla="*/ 85725 w 409575"/>
              <a:gd name="connsiteY17" fmla="*/ 1009650 h 1323975"/>
              <a:gd name="connsiteX18" fmla="*/ 180975 w 409575"/>
              <a:gd name="connsiteY18" fmla="*/ 1066800 h 1323975"/>
              <a:gd name="connsiteX19" fmla="*/ 209550 w 409575"/>
              <a:gd name="connsiteY19" fmla="*/ 1085850 h 1323975"/>
              <a:gd name="connsiteX20" fmla="*/ 266700 w 409575"/>
              <a:gd name="connsiteY20" fmla="*/ 1114425 h 1323975"/>
              <a:gd name="connsiteX21" fmla="*/ 295275 w 409575"/>
              <a:gd name="connsiteY21" fmla="*/ 1104900 h 1323975"/>
              <a:gd name="connsiteX22" fmla="*/ 342900 w 409575"/>
              <a:gd name="connsiteY22" fmla="*/ 1047750 h 1323975"/>
              <a:gd name="connsiteX23" fmla="*/ 352425 w 409575"/>
              <a:gd name="connsiteY23" fmla="*/ 1019175 h 1323975"/>
              <a:gd name="connsiteX24" fmla="*/ 371475 w 409575"/>
              <a:gd name="connsiteY24" fmla="*/ 981075 h 1323975"/>
              <a:gd name="connsiteX25" fmla="*/ 390525 w 409575"/>
              <a:gd name="connsiteY25" fmla="*/ 914400 h 1323975"/>
              <a:gd name="connsiteX26" fmla="*/ 390525 w 409575"/>
              <a:gd name="connsiteY26" fmla="*/ 676275 h 1323975"/>
              <a:gd name="connsiteX27" fmla="*/ 381000 w 409575"/>
              <a:gd name="connsiteY27" fmla="*/ 628650 h 1323975"/>
              <a:gd name="connsiteX28" fmla="*/ 361950 w 409575"/>
              <a:gd name="connsiteY28" fmla="*/ 600075 h 1323975"/>
              <a:gd name="connsiteX29" fmla="*/ 333375 w 409575"/>
              <a:gd name="connsiteY29" fmla="*/ 533400 h 1323975"/>
              <a:gd name="connsiteX30" fmla="*/ 276225 w 409575"/>
              <a:gd name="connsiteY30" fmla="*/ 485775 h 1323975"/>
              <a:gd name="connsiteX31" fmla="*/ 209550 w 409575"/>
              <a:gd name="connsiteY31" fmla="*/ 428625 h 1323975"/>
              <a:gd name="connsiteX32" fmla="*/ 180975 w 409575"/>
              <a:gd name="connsiteY32" fmla="*/ 409575 h 1323975"/>
              <a:gd name="connsiteX33" fmla="*/ 133350 w 409575"/>
              <a:gd name="connsiteY33" fmla="*/ 400050 h 1323975"/>
              <a:gd name="connsiteX34" fmla="*/ 28575 w 409575"/>
              <a:gd name="connsiteY34" fmla="*/ 428625 h 1323975"/>
              <a:gd name="connsiteX35" fmla="*/ 19050 w 409575"/>
              <a:gd name="connsiteY35" fmla="*/ 457200 h 1323975"/>
              <a:gd name="connsiteX36" fmla="*/ 28575 w 409575"/>
              <a:gd name="connsiteY36" fmla="*/ 561975 h 1323975"/>
              <a:gd name="connsiteX37" fmla="*/ 66675 w 409575"/>
              <a:gd name="connsiteY37" fmla="*/ 647700 h 1323975"/>
              <a:gd name="connsiteX38" fmla="*/ 95250 w 409575"/>
              <a:gd name="connsiteY38" fmla="*/ 676275 h 1323975"/>
              <a:gd name="connsiteX39" fmla="*/ 152400 w 409575"/>
              <a:gd name="connsiteY39" fmla="*/ 714375 h 1323975"/>
              <a:gd name="connsiteX40" fmla="*/ 180975 w 409575"/>
              <a:gd name="connsiteY40" fmla="*/ 733425 h 1323975"/>
              <a:gd name="connsiteX41" fmla="*/ 238125 w 409575"/>
              <a:gd name="connsiteY41" fmla="*/ 752475 h 1323975"/>
              <a:gd name="connsiteX42" fmla="*/ 266700 w 409575"/>
              <a:gd name="connsiteY42" fmla="*/ 733425 h 1323975"/>
              <a:gd name="connsiteX43" fmla="*/ 333375 w 409575"/>
              <a:gd name="connsiteY43" fmla="*/ 704850 h 1323975"/>
              <a:gd name="connsiteX44" fmla="*/ 361950 w 409575"/>
              <a:gd name="connsiteY44" fmla="*/ 666750 h 1323975"/>
              <a:gd name="connsiteX45" fmla="*/ 400050 w 409575"/>
              <a:gd name="connsiteY45" fmla="*/ 600075 h 1323975"/>
              <a:gd name="connsiteX46" fmla="*/ 409575 w 409575"/>
              <a:gd name="connsiteY46" fmla="*/ 571500 h 1323975"/>
              <a:gd name="connsiteX47" fmla="*/ 400050 w 409575"/>
              <a:gd name="connsiteY47" fmla="*/ 390525 h 1323975"/>
              <a:gd name="connsiteX48" fmla="*/ 381000 w 409575"/>
              <a:gd name="connsiteY48" fmla="*/ 304800 h 1323975"/>
              <a:gd name="connsiteX49" fmla="*/ 371475 w 409575"/>
              <a:gd name="connsiteY49" fmla="*/ 276225 h 1323975"/>
              <a:gd name="connsiteX50" fmla="*/ 352425 w 409575"/>
              <a:gd name="connsiteY50" fmla="*/ 209550 h 1323975"/>
              <a:gd name="connsiteX51" fmla="*/ 323850 w 409575"/>
              <a:gd name="connsiteY51" fmla="*/ 180975 h 1323975"/>
              <a:gd name="connsiteX52" fmla="*/ 304800 w 409575"/>
              <a:gd name="connsiteY52" fmla="*/ 152400 h 1323975"/>
              <a:gd name="connsiteX53" fmla="*/ 247650 w 409575"/>
              <a:gd name="connsiteY53" fmla="*/ 123825 h 1323975"/>
              <a:gd name="connsiteX54" fmla="*/ 180975 w 409575"/>
              <a:gd name="connsiteY54" fmla="*/ 85725 h 1323975"/>
              <a:gd name="connsiteX55" fmla="*/ 123825 w 409575"/>
              <a:gd name="connsiteY55" fmla="*/ 66675 h 1323975"/>
              <a:gd name="connsiteX56" fmla="*/ 76200 w 409575"/>
              <a:gd name="connsiteY56" fmla="*/ 76200 h 1323975"/>
              <a:gd name="connsiteX57" fmla="*/ 47625 w 409575"/>
              <a:gd name="connsiteY57" fmla="*/ 133350 h 1323975"/>
              <a:gd name="connsiteX58" fmla="*/ 57150 w 409575"/>
              <a:gd name="connsiteY58" fmla="*/ 228600 h 1323975"/>
              <a:gd name="connsiteX59" fmla="*/ 66675 w 409575"/>
              <a:gd name="connsiteY59" fmla="*/ 257175 h 1323975"/>
              <a:gd name="connsiteX60" fmla="*/ 95250 w 409575"/>
              <a:gd name="connsiteY60" fmla="*/ 276225 h 1323975"/>
              <a:gd name="connsiteX61" fmla="*/ 142875 w 409575"/>
              <a:gd name="connsiteY61" fmla="*/ 323850 h 1323975"/>
              <a:gd name="connsiteX62" fmla="*/ 200025 w 409575"/>
              <a:gd name="connsiteY62" fmla="*/ 342900 h 1323975"/>
              <a:gd name="connsiteX63" fmla="*/ 285750 w 409575"/>
              <a:gd name="connsiteY63" fmla="*/ 304800 h 1323975"/>
              <a:gd name="connsiteX64" fmla="*/ 304800 w 409575"/>
              <a:gd name="connsiteY64" fmla="*/ 247650 h 1323975"/>
              <a:gd name="connsiteX65" fmla="*/ 295275 w 409575"/>
              <a:gd name="connsiteY65" fmla="*/ 133350 h 1323975"/>
              <a:gd name="connsiteX66" fmla="*/ 276225 w 409575"/>
              <a:gd name="connsiteY66" fmla="*/ 76200 h 1323975"/>
              <a:gd name="connsiteX67" fmla="*/ 247650 w 409575"/>
              <a:gd name="connsiteY67" fmla="*/ 57150 h 1323975"/>
              <a:gd name="connsiteX68" fmla="*/ 228600 w 409575"/>
              <a:gd name="connsiteY68" fmla="*/ 28575 h 1323975"/>
              <a:gd name="connsiteX69" fmla="*/ 219075 w 409575"/>
              <a:gd name="connsiteY69" fmla="*/ 0 h 1323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09575" h="1323975">
                <a:moveTo>
                  <a:pt x="247650" y="1323975"/>
                </a:moveTo>
                <a:cubicBezTo>
                  <a:pt x="257175" y="1308100"/>
                  <a:pt x="266413" y="1292049"/>
                  <a:pt x="276225" y="1276350"/>
                </a:cubicBezTo>
                <a:cubicBezTo>
                  <a:pt x="282292" y="1266642"/>
                  <a:pt x="290155" y="1258014"/>
                  <a:pt x="295275" y="1247775"/>
                </a:cubicBezTo>
                <a:cubicBezTo>
                  <a:pt x="299765" y="1238795"/>
                  <a:pt x="302158" y="1228886"/>
                  <a:pt x="304800" y="1219200"/>
                </a:cubicBezTo>
                <a:cubicBezTo>
                  <a:pt x="337028" y="1101032"/>
                  <a:pt x="311451" y="1180197"/>
                  <a:pt x="333375" y="1114425"/>
                </a:cubicBezTo>
                <a:cubicBezTo>
                  <a:pt x="330200" y="1101725"/>
                  <a:pt x="323850" y="1089416"/>
                  <a:pt x="323850" y="1076325"/>
                </a:cubicBezTo>
                <a:cubicBezTo>
                  <a:pt x="323850" y="890837"/>
                  <a:pt x="346409" y="986585"/>
                  <a:pt x="323850" y="828675"/>
                </a:cubicBezTo>
                <a:cubicBezTo>
                  <a:pt x="320887" y="807936"/>
                  <a:pt x="308285" y="787136"/>
                  <a:pt x="295275" y="771525"/>
                </a:cubicBezTo>
                <a:cubicBezTo>
                  <a:pt x="286651" y="761177"/>
                  <a:pt x="277908" y="750422"/>
                  <a:pt x="266700" y="742950"/>
                </a:cubicBezTo>
                <a:cubicBezTo>
                  <a:pt x="258346" y="737381"/>
                  <a:pt x="247650" y="736600"/>
                  <a:pt x="238125" y="733425"/>
                </a:cubicBezTo>
                <a:cubicBezTo>
                  <a:pt x="225425" y="723900"/>
                  <a:pt x="214224" y="711950"/>
                  <a:pt x="200025" y="704850"/>
                </a:cubicBezTo>
                <a:cubicBezTo>
                  <a:pt x="182064" y="695870"/>
                  <a:pt x="142875" y="685800"/>
                  <a:pt x="142875" y="685800"/>
                </a:cubicBezTo>
                <a:cubicBezTo>
                  <a:pt x="107950" y="688975"/>
                  <a:pt x="72817" y="690365"/>
                  <a:pt x="38100" y="695325"/>
                </a:cubicBezTo>
                <a:cubicBezTo>
                  <a:pt x="28161" y="696745"/>
                  <a:pt x="16625" y="697750"/>
                  <a:pt x="9525" y="704850"/>
                </a:cubicBezTo>
                <a:cubicBezTo>
                  <a:pt x="2425" y="711950"/>
                  <a:pt x="3175" y="723900"/>
                  <a:pt x="0" y="733425"/>
                </a:cubicBezTo>
                <a:cubicBezTo>
                  <a:pt x="3175" y="777875"/>
                  <a:pt x="4318" y="822517"/>
                  <a:pt x="9525" y="866775"/>
                </a:cubicBezTo>
                <a:cubicBezTo>
                  <a:pt x="13208" y="898083"/>
                  <a:pt x="24269" y="896263"/>
                  <a:pt x="38100" y="923925"/>
                </a:cubicBezTo>
                <a:cubicBezTo>
                  <a:pt x="55470" y="958665"/>
                  <a:pt x="40676" y="979617"/>
                  <a:pt x="85725" y="1009650"/>
                </a:cubicBezTo>
                <a:cubicBezTo>
                  <a:pt x="225530" y="1102853"/>
                  <a:pt x="78463" y="1008222"/>
                  <a:pt x="180975" y="1066800"/>
                </a:cubicBezTo>
                <a:cubicBezTo>
                  <a:pt x="190914" y="1072480"/>
                  <a:pt x="199311" y="1080730"/>
                  <a:pt x="209550" y="1085850"/>
                </a:cubicBezTo>
                <a:cubicBezTo>
                  <a:pt x="288420" y="1125285"/>
                  <a:pt x="184808" y="1059830"/>
                  <a:pt x="266700" y="1114425"/>
                </a:cubicBezTo>
                <a:cubicBezTo>
                  <a:pt x="276225" y="1111250"/>
                  <a:pt x="286921" y="1110469"/>
                  <a:pt x="295275" y="1104900"/>
                </a:cubicBezTo>
                <a:cubicBezTo>
                  <a:pt x="311074" y="1094367"/>
                  <a:pt x="334115" y="1065321"/>
                  <a:pt x="342900" y="1047750"/>
                </a:cubicBezTo>
                <a:cubicBezTo>
                  <a:pt x="347390" y="1038770"/>
                  <a:pt x="348470" y="1028403"/>
                  <a:pt x="352425" y="1019175"/>
                </a:cubicBezTo>
                <a:cubicBezTo>
                  <a:pt x="358018" y="1006124"/>
                  <a:pt x="365882" y="994126"/>
                  <a:pt x="371475" y="981075"/>
                </a:cubicBezTo>
                <a:cubicBezTo>
                  <a:pt x="379674" y="961944"/>
                  <a:pt x="385692" y="933734"/>
                  <a:pt x="390525" y="914400"/>
                </a:cubicBezTo>
                <a:cubicBezTo>
                  <a:pt x="403868" y="794316"/>
                  <a:pt x="405036" y="828638"/>
                  <a:pt x="390525" y="676275"/>
                </a:cubicBezTo>
                <a:cubicBezTo>
                  <a:pt x="388990" y="660159"/>
                  <a:pt x="386684" y="643809"/>
                  <a:pt x="381000" y="628650"/>
                </a:cubicBezTo>
                <a:cubicBezTo>
                  <a:pt x="376980" y="617931"/>
                  <a:pt x="367070" y="610314"/>
                  <a:pt x="361950" y="600075"/>
                </a:cubicBezTo>
                <a:cubicBezTo>
                  <a:pt x="341222" y="558618"/>
                  <a:pt x="366409" y="579648"/>
                  <a:pt x="333375" y="533400"/>
                </a:cubicBezTo>
                <a:cubicBezTo>
                  <a:pt x="308821" y="499025"/>
                  <a:pt x="305711" y="510347"/>
                  <a:pt x="276225" y="485775"/>
                </a:cubicBezTo>
                <a:cubicBezTo>
                  <a:pt x="193146" y="416543"/>
                  <a:pt x="309431" y="499968"/>
                  <a:pt x="209550" y="428625"/>
                </a:cubicBezTo>
                <a:cubicBezTo>
                  <a:pt x="200235" y="421971"/>
                  <a:pt x="191694" y="413595"/>
                  <a:pt x="180975" y="409575"/>
                </a:cubicBezTo>
                <a:cubicBezTo>
                  <a:pt x="165816" y="403891"/>
                  <a:pt x="149225" y="403225"/>
                  <a:pt x="133350" y="400050"/>
                </a:cubicBezTo>
                <a:cubicBezTo>
                  <a:pt x="103616" y="403767"/>
                  <a:pt x="52588" y="398609"/>
                  <a:pt x="28575" y="428625"/>
                </a:cubicBezTo>
                <a:cubicBezTo>
                  <a:pt x="22303" y="436465"/>
                  <a:pt x="22225" y="447675"/>
                  <a:pt x="19050" y="457200"/>
                </a:cubicBezTo>
                <a:cubicBezTo>
                  <a:pt x="22225" y="492125"/>
                  <a:pt x="22481" y="527440"/>
                  <a:pt x="28575" y="561975"/>
                </a:cubicBezTo>
                <a:cubicBezTo>
                  <a:pt x="34154" y="593590"/>
                  <a:pt x="46230" y="623166"/>
                  <a:pt x="66675" y="647700"/>
                </a:cubicBezTo>
                <a:cubicBezTo>
                  <a:pt x="75299" y="658048"/>
                  <a:pt x="84617" y="668005"/>
                  <a:pt x="95250" y="676275"/>
                </a:cubicBezTo>
                <a:cubicBezTo>
                  <a:pt x="113322" y="690331"/>
                  <a:pt x="133350" y="701675"/>
                  <a:pt x="152400" y="714375"/>
                </a:cubicBezTo>
                <a:cubicBezTo>
                  <a:pt x="161925" y="720725"/>
                  <a:pt x="170115" y="729805"/>
                  <a:pt x="180975" y="733425"/>
                </a:cubicBezTo>
                <a:lnTo>
                  <a:pt x="238125" y="752475"/>
                </a:lnTo>
                <a:cubicBezTo>
                  <a:pt x="247650" y="746125"/>
                  <a:pt x="256178" y="737934"/>
                  <a:pt x="266700" y="733425"/>
                </a:cubicBezTo>
                <a:cubicBezTo>
                  <a:pt x="304955" y="717030"/>
                  <a:pt x="303484" y="734741"/>
                  <a:pt x="333375" y="704850"/>
                </a:cubicBezTo>
                <a:cubicBezTo>
                  <a:pt x="344600" y="693625"/>
                  <a:pt x="352723" y="679668"/>
                  <a:pt x="361950" y="666750"/>
                </a:cubicBezTo>
                <a:cubicBezTo>
                  <a:pt x="379032" y="642835"/>
                  <a:pt x="388091" y="627980"/>
                  <a:pt x="400050" y="600075"/>
                </a:cubicBezTo>
                <a:cubicBezTo>
                  <a:pt x="404005" y="590847"/>
                  <a:pt x="406400" y="581025"/>
                  <a:pt x="409575" y="571500"/>
                </a:cubicBezTo>
                <a:cubicBezTo>
                  <a:pt x="406400" y="511175"/>
                  <a:pt x="405067" y="450725"/>
                  <a:pt x="400050" y="390525"/>
                </a:cubicBezTo>
                <a:cubicBezTo>
                  <a:pt x="398895" y="376660"/>
                  <a:pt x="385608" y="320927"/>
                  <a:pt x="381000" y="304800"/>
                </a:cubicBezTo>
                <a:cubicBezTo>
                  <a:pt x="378242" y="295146"/>
                  <a:pt x="374233" y="285879"/>
                  <a:pt x="371475" y="276225"/>
                </a:cubicBezTo>
                <a:cubicBezTo>
                  <a:pt x="369887" y="270668"/>
                  <a:pt x="358134" y="218114"/>
                  <a:pt x="352425" y="209550"/>
                </a:cubicBezTo>
                <a:cubicBezTo>
                  <a:pt x="344953" y="198342"/>
                  <a:pt x="332474" y="191323"/>
                  <a:pt x="323850" y="180975"/>
                </a:cubicBezTo>
                <a:cubicBezTo>
                  <a:pt x="316521" y="172181"/>
                  <a:pt x="312895" y="160495"/>
                  <a:pt x="304800" y="152400"/>
                </a:cubicBezTo>
                <a:cubicBezTo>
                  <a:pt x="286336" y="133936"/>
                  <a:pt x="270891" y="131572"/>
                  <a:pt x="247650" y="123825"/>
                </a:cubicBezTo>
                <a:cubicBezTo>
                  <a:pt x="217154" y="78081"/>
                  <a:pt x="243313" y="102726"/>
                  <a:pt x="180975" y="85725"/>
                </a:cubicBezTo>
                <a:cubicBezTo>
                  <a:pt x="161602" y="80441"/>
                  <a:pt x="123825" y="66675"/>
                  <a:pt x="123825" y="66675"/>
                </a:cubicBezTo>
                <a:cubicBezTo>
                  <a:pt x="107950" y="69850"/>
                  <a:pt x="90256" y="68168"/>
                  <a:pt x="76200" y="76200"/>
                </a:cubicBezTo>
                <a:cubicBezTo>
                  <a:pt x="60994" y="84889"/>
                  <a:pt x="52514" y="118683"/>
                  <a:pt x="47625" y="133350"/>
                </a:cubicBezTo>
                <a:cubicBezTo>
                  <a:pt x="50800" y="165100"/>
                  <a:pt x="52298" y="197063"/>
                  <a:pt x="57150" y="228600"/>
                </a:cubicBezTo>
                <a:cubicBezTo>
                  <a:pt x="58677" y="238523"/>
                  <a:pt x="60403" y="249335"/>
                  <a:pt x="66675" y="257175"/>
                </a:cubicBezTo>
                <a:cubicBezTo>
                  <a:pt x="73826" y="266114"/>
                  <a:pt x="85725" y="269875"/>
                  <a:pt x="95250" y="276225"/>
                </a:cubicBezTo>
                <a:cubicBezTo>
                  <a:pt x="112629" y="302293"/>
                  <a:pt x="112796" y="310482"/>
                  <a:pt x="142875" y="323850"/>
                </a:cubicBezTo>
                <a:cubicBezTo>
                  <a:pt x="161225" y="332005"/>
                  <a:pt x="200025" y="342900"/>
                  <a:pt x="200025" y="342900"/>
                </a:cubicBezTo>
                <a:cubicBezTo>
                  <a:pt x="233181" y="336269"/>
                  <a:pt x="264151" y="337198"/>
                  <a:pt x="285750" y="304800"/>
                </a:cubicBezTo>
                <a:cubicBezTo>
                  <a:pt x="296889" y="288092"/>
                  <a:pt x="304800" y="247650"/>
                  <a:pt x="304800" y="247650"/>
                </a:cubicBezTo>
                <a:cubicBezTo>
                  <a:pt x="301625" y="209550"/>
                  <a:pt x="301560" y="171062"/>
                  <a:pt x="295275" y="133350"/>
                </a:cubicBezTo>
                <a:cubicBezTo>
                  <a:pt x="291974" y="113543"/>
                  <a:pt x="292933" y="87339"/>
                  <a:pt x="276225" y="76200"/>
                </a:cubicBezTo>
                <a:lnTo>
                  <a:pt x="247650" y="57150"/>
                </a:lnTo>
                <a:cubicBezTo>
                  <a:pt x="241300" y="47625"/>
                  <a:pt x="233720" y="38814"/>
                  <a:pt x="228600" y="28575"/>
                </a:cubicBezTo>
                <a:cubicBezTo>
                  <a:pt x="224110" y="19595"/>
                  <a:pt x="219075" y="0"/>
                  <a:pt x="219075"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Forme libre 56"/>
          <p:cNvSpPr/>
          <p:nvPr/>
        </p:nvSpPr>
        <p:spPr>
          <a:xfrm>
            <a:off x="4000500" y="5600700"/>
            <a:ext cx="1219200" cy="230374"/>
          </a:xfrm>
          <a:custGeom>
            <a:avLst/>
            <a:gdLst>
              <a:gd name="connsiteX0" fmla="*/ 1219200 w 1219200"/>
              <a:gd name="connsiteY0" fmla="*/ 228600 h 230374"/>
              <a:gd name="connsiteX1" fmla="*/ 1171575 w 1219200"/>
              <a:gd name="connsiteY1" fmla="*/ 142875 h 230374"/>
              <a:gd name="connsiteX2" fmla="*/ 1133475 w 1219200"/>
              <a:gd name="connsiteY2" fmla="*/ 85725 h 230374"/>
              <a:gd name="connsiteX3" fmla="*/ 1076325 w 1219200"/>
              <a:gd name="connsiteY3" fmla="*/ 57150 h 230374"/>
              <a:gd name="connsiteX4" fmla="*/ 1000125 w 1219200"/>
              <a:gd name="connsiteY4" fmla="*/ 66675 h 230374"/>
              <a:gd name="connsiteX5" fmla="*/ 942975 w 1219200"/>
              <a:gd name="connsiteY5" fmla="*/ 104775 h 230374"/>
              <a:gd name="connsiteX6" fmla="*/ 895350 w 1219200"/>
              <a:gd name="connsiteY6" fmla="*/ 190500 h 230374"/>
              <a:gd name="connsiteX7" fmla="*/ 885825 w 1219200"/>
              <a:gd name="connsiteY7" fmla="*/ 133350 h 230374"/>
              <a:gd name="connsiteX8" fmla="*/ 828675 w 1219200"/>
              <a:gd name="connsiteY8" fmla="*/ 95250 h 230374"/>
              <a:gd name="connsiteX9" fmla="*/ 771525 w 1219200"/>
              <a:gd name="connsiteY9" fmla="*/ 66675 h 230374"/>
              <a:gd name="connsiteX10" fmla="*/ 695325 w 1219200"/>
              <a:gd name="connsiteY10" fmla="*/ 76200 h 230374"/>
              <a:gd name="connsiteX11" fmla="*/ 647700 w 1219200"/>
              <a:gd name="connsiteY11" fmla="*/ 133350 h 230374"/>
              <a:gd name="connsiteX12" fmla="*/ 638175 w 1219200"/>
              <a:gd name="connsiteY12" fmla="*/ 180975 h 230374"/>
              <a:gd name="connsiteX13" fmla="*/ 628650 w 1219200"/>
              <a:gd name="connsiteY13" fmla="*/ 209550 h 230374"/>
              <a:gd name="connsiteX14" fmla="*/ 619125 w 1219200"/>
              <a:gd name="connsiteY14" fmla="*/ 171450 h 230374"/>
              <a:gd name="connsiteX15" fmla="*/ 609600 w 1219200"/>
              <a:gd name="connsiteY15" fmla="*/ 142875 h 230374"/>
              <a:gd name="connsiteX16" fmla="*/ 552450 w 1219200"/>
              <a:gd name="connsiteY16" fmla="*/ 95250 h 230374"/>
              <a:gd name="connsiteX17" fmla="*/ 533400 w 1219200"/>
              <a:gd name="connsiteY17" fmla="*/ 66675 h 230374"/>
              <a:gd name="connsiteX18" fmla="*/ 504825 w 1219200"/>
              <a:gd name="connsiteY18" fmla="*/ 57150 h 230374"/>
              <a:gd name="connsiteX19" fmla="*/ 476250 w 1219200"/>
              <a:gd name="connsiteY19" fmla="*/ 38100 h 230374"/>
              <a:gd name="connsiteX20" fmla="*/ 409575 w 1219200"/>
              <a:gd name="connsiteY20" fmla="*/ 47625 h 230374"/>
              <a:gd name="connsiteX21" fmla="*/ 381000 w 1219200"/>
              <a:gd name="connsiteY21" fmla="*/ 57150 h 230374"/>
              <a:gd name="connsiteX22" fmla="*/ 361950 w 1219200"/>
              <a:gd name="connsiteY22" fmla="*/ 85725 h 230374"/>
              <a:gd name="connsiteX23" fmla="*/ 352425 w 1219200"/>
              <a:gd name="connsiteY23" fmla="*/ 114300 h 230374"/>
              <a:gd name="connsiteX24" fmla="*/ 323850 w 1219200"/>
              <a:gd name="connsiteY24" fmla="*/ 85725 h 230374"/>
              <a:gd name="connsiteX25" fmla="*/ 314325 w 1219200"/>
              <a:gd name="connsiteY25" fmla="*/ 57150 h 230374"/>
              <a:gd name="connsiteX26" fmla="*/ 285750 w 1219200"/>
              <a:gd name="connsiteY26" fmla="*/ 38100 h 230374"/>
              <a:gd name="connsiteX27" fmla="*/ 228600 w 1219200"/>
              <a:gd name="connsiteY27" fmla="*/ 0 h 230374"/>
              <a:gd name="connsiteX28" fmla="*/ 76200 w 1219200"/>
              <a:gd name="connsiteY28" fmla="*/ 9525 h 230374"/>
              <a:gd name="connsiteX29" fmla="*/ 28575 w 1219200"/>
              <a:gd name="connsiteY29" fmla="*/ 95250 h 230374"/>
              <a:gd name="connsiteX30" fmla="*/ 19050 w 1219200"/>
              <a:gd name="connsiteY30" fmla="*/ 180975 h 230374"/>
              <a:gd name="connsiteX31" fmla="*/ 0 w 1219200"/>
              <a:gd name="connsiteY31" fmla="*/ 219075 h 230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219200" h="230374">
                <a:moveTo>
                  <a:pt x="1219200" y="228600"/>
                </a:moveTo>
                <a:cubicBezTo>
                  <a:pt x="1190536" y="156941"/>
                  <a:pt x="1213861" y="203283"/>
                  <a:pt x="1171575" y="142875"/>
                </a:cubicBezTo>
                <a:cubicBezTo>
                  <a:pt x="1158445" y="124118"/>
                  <a:pt x="1155195" y="92965"/>
                  <a:pt x="1133475" y="85725"/>
                </a:cubicBezTo>
                <a:cubicBezTo>
                  <a:pt x="1094040" y="72580"/>
                  <a:pt x="1113254" y="81769"/>
                  <a:pt x="1076325" y="57150"/>
                </a:cubicBezTo>
                <a:cubicBezTo>
                  <a:pt x="1050925" y="60325"/>
                  <a:pt x="1024231" y="58066"/>
                  <a:pt x="1000125" y="66675"/>
                </a:cubicBezTo>
                <a:cubicBezTo>
                  <a:pt x="978564" y="74376"/>
                  <a:pt x="942975" y="104775"/>
                  <a:pt x="942975" y="104775"/>
                </a:cubicBezTo>
                <a:cubicBezTo>
                  <a:pt x="899306" y="170279"/>
                  <a:pt x="912115" y="140205"/>
                  <a:pt x="895350" y="190500"/>
                </a:cubicBezTo>
                <a:cubicBezTo>
                  <a:pt x="892175" y="171450"/>
                  <a:pt x="896900" y="149172"/>
                  <a:pt x="885825" y="133350"/>
                </a:cubicBezTo>
                <a:cubicBezTo>
                  <a:pt x="872695" y="114593"/>
                  <a:pt x="847725" y="107950"/>
                  <a:pt x="828675" y="95250"/>
                </a:cubicBezTo>
                <a:cubicBezTo>
                  <a:pt x="791746" y="70631"/>
                  <a:pt x="810960" y="79820"/>
                  <a:pt x="771525" y="66675"/>
                </a:cubicBezTo>
                <a:cubicBezTo>
                  <a:pt x="746125" y="69850"/>
                  <a:pt x="719382" y="67452"/>
                  <a:pt x="695325" y="76200"/>
                </a:cubicBezTo>
                <a:cubicBezTo>
                  <a:pt x="679190" y="82067"/>
                  <a:pt x="656771" y="119744"/>
                  <a:pt x="647700" y="133350"/>
                </a:cubicBezTo>
                <a:cubicBezTo>
                  <a:pt x="644525" y="149225"/>
                  <a:pt x="642102" y="165269"/>
                  <a:pt x="638175" y="180975"/>
                </a:cubicBezTo>
                <a:cubicBezTo>
                  <a:pt x="635740" y="190715"/>
                  <a:pt x="637630" y="214040"/>
                  <a:pt x="628650" y="209550"/>
                </a:cubicBezTo>
                <a:cubicBezTo>
                  <a:pt x="616941" y="203696"/>
                  <a:pt x="622721" y="184037"/>
                  <a:pt x="619125" y="171450"/>
                </a:cubicBezTo>
                <a:cubicBezTo>
                  <a:pt x="616367" y="161796"/>
                  <a:pt x="615169" y="151229"/>
                  <a:pt x="609600" y="142875"/>
                </a:cubicBezTo>
                <a:cubicBezTo>
                  <a:pt x="594932" y="120873"/>
                  <a:pt x="573535" y="109307"/>
                  <a:pt x="552450" y="95250"/>
                </a:cubicBezTo>
                <a:cubicBezTo>
                  <a:pt x="546100" y="85725"/>
                  <a:pt x="542339" y="73826"/>
                  <a:pt x="533400" y="66675"/>
                </a:cubicBezTo>
                <a:cubicBezTo>
                  <a:pt x="525560" y="60403"/>
                  <a:pt x="513805" y="61640"/>
                  <a:pt x="504825" y="57150"/>
                </a:cubicBezTo>
                <a:cubicBezTo>
                  <a:pt x="494586" y="52030"/>
                  <a:pt x="485775" y="44450"/>
                  <a:pt x="476250" y="38100"/>
                </a:cubicBezTo>
                <a:cubicBezTo>
                  <a:pt x="454025" y="41275"/>
                  <a:pt x="431590" y="43222"/>
                  <a:pt x="409575" y="47625"/>
                </a:cubicBezTo>
                <a:cubicBezTo>
                  <a:pt x="399730" y="49594"/>
                  <a:pt x="388840" y="50878"/>
                  <a:pt x="381000" y="57150"/>
                </a:cubicBezTo>
                <a:cubicBezTo>
                  <a:pt x="372061" y="64301"/>
                  <a:pt x="367070" y="75486"/>
                  <a:pt x="361950" y="85725"/>
                </a:cubicBezTo>
                <a:cubicBezTo>
                  <a:pt x="357460" y="94705"/>
                  <a:pt x="355600" y="104775"/>
                  <a:pt x="352425" y="114300"/>
                </a:cubicBezTo>
                <a:cubicBezTo>
                  <a:pt x="342900" y="104775"/>
                  <a:pt x="331322" y="96933"/>
                  <a:pt x="323850" y="85725"/>
                </a:cubicBezTo>
                <a:cubicBezTo>
                  <a:pt x="318281" y="77371"/>
                  <a:pt x="320597" y="64990"/>
                  <a:pt x="314325" y="57150"/>
                </a:cubicBezTo>
                <a:cubicBezTo>
                  <a:pt x="307174" y="48211"/>
                  <a:pt x="294544" y="45429"/>
                  <a:pt x="285750" y="38100"/>
                </a:cubicBezTo>
                <a:cubicBezTo>
                  <a:pt x="238184" y="-1538"/>
                  <a:pt x="278818" y="16739"/>
                  <a:pt x="228600" y="0"/>
                </a:cubicBezTo>
                <a:lnTo>
                  <a:pt x="76200" y="9525"/>
                </a:lnTo>
                <a:cubicBezTo>
                  <a:pt x="51482" y="18176"/>
                  <a:pt x="37030" y="69886"/>
                  <a:pt x="28575" y="95250"/>
                </a:cubicBezTo>
                <a:cubicBezTo>
                  <a:pt x="25400" y="123825"/>
                  <a:pt x="23116" y="152513"/>
                  <a:pt x="19050" y="180975"/>
                </a:cubicBezTo>
                <a:cubicBezTo>
                  <a:pt x="11246" y="235604"/>
                  <a:pt x="20251" y="239326"/>
                  <a:pt x="0" y="21907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2" name="Ellipse 231"/>
          <p:cNvSpPr/>
          <p:nvPr/>
        </p:nvSpPr>
        <p:spPr>
          <a:xfrm rot="10800000">
            <a:off x="5613943" y="5785565"/>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33"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5649376" y="5639526"/>
            <a:ext cx="119083" cy="130240"/>
          </a:xfrm>
          <a:prstGeom prst="rect">
            <a:avLst/>
          </a:prstGeom>
          <a:noFill/>
          <a:extLst>
            <a:ext uri="{909E8E84-426E-40DD-AFC4-6F175D3DCCD1}">
              <a14:hiddenFill xmlns:a14="http://schemas.microsoft.com/office/drawing/2010/main">
                <a:solidFill>
                  <a:srgbClr val="FFFFFF"/>
                </a:solidFill>
              </a14:hiddenFill>
            </a:ext>
          </a:extLst>
        </p:spPr>
      </p:pic>
      <p:cxnSp>
        <p:nvCxnSpPr>
          <p:cNvPr id="235" name="Connecteur droit avec flèche 234"/>
          <p:cNvCxnSpPr/>
          <p:nvPr/>
        </p:nvCxnSpPr>
        <p:spPr>
          <a:xfrm flipV="1">
            <a:off x="5379790" y="3705495"/>
            <a:ext cx="201886" cy="513678"/>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37" name="Forme libre 236"/>
          <p:cNvSpPr/>
          <p:nvPr/>
        </p:nvSpPr>
        <p:spPr>
          <a:xfrm>
            <a:off x="4381500" y="4143375"/>
            <a:ext cx="742950" cy="171450"/>
          </a:xfrm>
          <a:custGeom>
            <a:avLst/>
            <a:gdLst>
              <a:gd name="connsiteX0" fmla="*/ 0 w 742950"/>
              <a:gd name="connsiteY0" fmla="*/ 152400 h 171450"/>
              <a:gd name="connsiteX1" fmla="*/ 28575 w 742950"/>
              <a:gd name="connsiteY1" fmla="*/ 76200 h 171450"/>
              <a:gd name="connsiteX2" fmla="*/ 38100 w 742950"/>
              <a:gd name="connsiteY2" fmla="*/ 38100 h 171450"/>
              <a:gd name="connsiteX3" fmla="*/ 95250 w 742950"/>
              <a:gd name="connsiteY3" fmla="*/ 19050 h 171450"/>
              <a:gd name="connsiteX4" fmla="*/ 123825 w 742950"/>
              <a:gd name="connsiteY4" fmla="*/ 9525 h 171450"/>
              <a:gd name="connsiteX5" fmla="*/ 180975 w 742950"/>
              <a:gd name="connsiteY5" fmla="*/ 47625 h 171450"/>
              <a:gd name="connsiteX6" fmla="*/ 247650 w 742950"/>
              <a:gd name="connsiteY6" fmla="*/ 114300 h 171450"/>
              <a:gd name="connsiteX7" fmla="*/ 266700 w 742950"/>
              <a:gd name="connsiteY7" fmla="*/ 142875 h 171450"/>
              <a:gd name="connsiteX8" fmla="*/ 295275 w 742950"/>
              <a:gd name="connsiteY8" fmla="*/ 152400 h 171450"/>
              <a:gd name="connsiteX9" fmla="*/ 333375 w 742950"/>
              <a:gd name="connsiteY9" fmla="*/ 171450 h 171450"/>
              <a:gd name="connsiteX10" fmla="*/ 352425 w 742950"/>
              <a:gd name="connsiteY10" fmla="*/ 114300 h 171450"/>
              <a:gd name="connsiteX11" fmla="*/ 361950 w 742950"/>
              <a:gd name="connsiteY11" fmla="*/ 85725 h 171450"/>
              <a:gd name="connsiteX12" fmla="*/ 400050 w 742950"/>
              <a:gd name="connsiteY12" fmla="*/ 28575 h 171450"/>
              <a:gd name="connsiteX13" fmla="*/ 419100 w 742950"/>
              <a:gd name="connsiteY13" fmla="*/ 0 h 171450"/>
              <a:gd name="connsiteX14" fmla="*/ 495300 w 742950"/>
              <a:gd name="connsiteY14" fmla="*/ 57150 h 171450"/>
              <a:gd name="connsiteX15" fmla="*/ 561975 w 742950"/>
              <a:gd name="connsiteY15" fmla="*/ 85725 h 171450"/>
              <a:gd name="connsiteX16" fmla="*/ 638175 w 742950"/>
              <a:gd name="connsiteY16" fmla="*/ 104775 h 171450"/>
              <a:gd name="connsiteX17" fmla="*/ 666750 w 742950"/>
              <a:gd name="connsiteY17" fmla="*/ 114300 h 171450"/>
              <a:gd name="connsiteX18" fmla="*/ 742950 w 742950"/>
              <a:gd name="connsiteY18" fmla="*/ 123825 h 17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42950" h="171450">
                <a:moveTo>
                  <a:pt x="0" y="152400"/>
                </a:moveTo>
                <a:cubicBezTo>
                  <a:pt x="24158" y="31611"/>
                  <a:pt x="-8215" y="162043"/>
                  <a:pt x="28575" y="76200"/>
                </a:cubicBezTo>
                <a:cubicBezTo>
                  <a:pt x="33732" y="64168"/>
                  <a:pt x="28161" y="46619"/>
                  <a:pt x="38100" y="38100"/>
                </a:cubicBezTo>
                <a:cubicBezTo>
                  <a:pt x="53346" y="25032"/>
                  <a:pt x="76200" y="25400"/>
                  <a:pt x="95250" y="19050"/>
                </a:cubicBezTo>
                <a:lnTo>
                  <a:pt x="123825" y="9525"/>
                </a:lnTo>
                <a:cubicBezTo>
                  <a:pt x="142875" y="22225"/>
                  <a:pt x="168275" y="28575"/>
                  <a:pt x="180975" y="47625"/>
                </a:cubicBezTo>
                <a:cubicBezTo>
                  <a:pt x="224644" y="113129"/>
                  <a:pt x="197355" y="97535"/>
                  <a:pt x="247650" y="114300"/>
                </a:cubicBezTo>
                <a:cubicBezTo>
                  <a:pt x="254000" y="123825"/>
                  <a:pt x="257761" y="135724"/>
                  <a:pt x="266700" y="142875"/>
                </a:cubicBezTo>
                <a:cubicBezTo>
                  <a:pt x="274540" y="149147"/>
                  <a:pt x="286047" y="148445"/>
                  <a:pt x="295275" y="152400"/>
                </a:cubicBezTo>
                <a:cubicBezTo>
                  <a:pt x="308326" y="157993"/>
                  <a:pt x="320675" y="165100"/>
                  <a:pt x="333375" y="171450"/>
                </a:cubicBezTo>
                <a:lnTo>
                  <a:pt x="352425" y="114300"/>
                </a:lnTo>
                <a:cubicBezTo>
                  <a:pt x="355600" y="104775"/>
                  <a:pt x="356381" y="94079"/>
                  <a:pt x="361950" y="85725"/>
                </a:cubicBezTo>
                <a:lnTo>
                  <a:pt x="400050" y="28575"/>
                </a:lnTo>
                <a:lnTo>
                  <a:pt x="419100" y="0"/>
                </a:lnTo>
                <a:cubicBezTo>
                  <a:pt x="444500" y="19050"/>
                  <a:pt x="465179" y="47110"/>
                  <a:pt x="495300" y="57150"/>
                </a:cubicBezTo>
                <a:cubicBezTo>
                  <a:pt x="562313" y="79488"/>
                  <a:pt x="479585" y="50415"/>
                  <a:pt x="561975" y="85725"/>
                </a:cubicBezTo>
                <a:cubicBezTo>
                  <a:pt x="592457" y="98789"/>
                  <a:pt x="602395" y="95830"/>
                  <a:pt x="638175" y="104775"/>
                </a:cubicBezTo>
                <a:cubicBezTo>
                  <a:pt x="647915" y="107210"/>
                  <a:pt x="656905" y="112331"/>
                  <a:pt x="666750" y="114300"/>
                </a:cubicBezTo>
                <a:cubicBezTo>
                  <a:pt x="716620" y="124274"/>
                  <a:pt x="713795" y="123825"/>
                  <a:pt x="742950" y="12382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21105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r>
            <a:br>
              <a:rPr lang="fr-FR" dirty="0" smtClean="0"/>
            </a:br>
            <a:endParaRPr lang="fr-FR" dirty="0"/>
          </a:p>
        </p:txBody>
      </p:sp>
      <p:sp>
        <p:nvSpPr>
          <p:cNvPr id="3" name="Sous-titre 2"/>
          <p:cNvSpPr>
            <a:spLocks noGrp="1"/>
          </p:cNvSpPr>
          <p:nvPr>
            <p:ph type="subTitle" idx="1"/>
          </p:nvPr>
        </p:nvSpPr>
        <p:spPr>
          <a:xfrm>
            <a:off x="3084937" y="5358"/>
            <a:ext cx="5015455" cy="455788"/>
          </a:xfrm>
          <a:solidFill>
            <a:srgbClr val="FFFF00"/>
          </a:solidFill>
        </p:spPr>
        <p:txBody>
          <a:bodyPr>
            <a:normAutofit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Thème</a:t>
            </a:r>
            <a:r>
              <a:rPr lang="fr-F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 la séance:</a:t>
            </a:r>
          </a:p>
        </p:txBody>
      </p:sp>
      <p:sp>
        <p:nvSpPr>
          <p:cNvPr id="1033" name="ZoneTexte 1032"/>
          <p:cNvSpPr txBox="1"/>
          <p:nvPr/>
        </p:nvSpPr>
        <p:spPr>
          <a:xfrm>
            <a:off x="12034" y="5358"/>
            <a:ext cx="119569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Matériel</a:t>
            </a:r>
            <a:endParaRPr lang="fr-FR" dirty="0"/>
          </a:p>
        </p:txBody>
      </p:sp>
      <p:sp>
        <p:nvSpPr>
          <p:cNvPr id="23" name="ZoneTexte 22"/>
          <p:cNvSpPr txBox="1"/>
          <p:nvPr/>
        </p:nvSpPr>
        <p:spPr>
          <a:xfrm>
            <a:off x="1437378" y="650805"/>
            <a:ext cx="308528" cy="221173"/>
          </a:xfrm>
          <a:prstGeom prst="rect">
            <a:avLst/>
          </a:prstGeom>
          <a:noFill/>
        </p:spPr>
        <p:txBody>
          <a:bodyPr wrap="square" rtlCol="0">
            <a:spAutoFit/>
          </a:bodyPr>
          <a:lstStyle/>
          <a:p>
            <a:r>
              <a:rPr lang="fr-FR" sz="800" dirty="0" smtClean="0"/>
              <a:t>20</a:t>
            </a:r>
            <a:endParaRPr lang="fr-FR" sz="800" dirty="0"/>
          </a:p>
        </p:txBody>
      </p:sp>
      <p:pic>
        <p:nvPicPr>
          <p:cNvPr id="1027"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2807" y="449587"/>
            <a:ext cx="119083" cy="121892"/>
          </a:xfrm>
          <a:prstGeom prst="rect">
            <a:avLst/>
          </a:prstGeom>
          <a:noFill/>
          <a:extLst>
            <a:ext uri="{909E8E84-426E-40DD-AFC4-6F175D3DCCD1}">
              <a14:hiddenFill xmlns:a14="http://schemas.microsoft.com/office/drawing/2010/main">
                <a:solidFill>
                  <a:srgbClr val="FFFFFF"/>
                </a:solidFill>
              </a14:hiddenFill>
            </a:ext>
          </a:extLst>
        </p:spPr>
      </p:pic>
      <p:grpSp>
        <p:nvGrpSpPr>
          <p:cNvPr id="1030" name="Groupe 1029"/>
          <p:cNvGrpSpPr/>
          <p:nvPr/>
        </p:nvGrpSpPr>
        <p:grpSpPr>
          <a:xfrm>
            <a:off x="12034" y="370138"/>
            <a:ext cx="1661864" cy="539397"/>
            <a:chOff x="749896" y="764704"/>
            <a:chExt cx="1661864" cy="525425"/>
          </a:xfrm>
        </p:grpSpPr>
        <p:grpSp>
          <p:nvGrpSpPr>
            <p:cNvPr id="21" name="Groupe 20"/>
            <p:cNvGrpSpPr/>
            <p:nvPr/>
          </p:nvGrpSpPr>
          <p:grpSpPr>
            <a:xfrm>
              <a:off x="749896" y="764704"/>
              <a:ext cx="1661864" cy="525425"/>
              <a:chOff x="749896" y="764704"/>
              <a:chExt cx="1517848" cy="525425"/>
            </a:xfrm>
          </p:grpSpPr>
          <p:sp>
            <p:nvSpPr>
              <p:cNvPr id="4" name="Rectangle 3"/>
              <p:cNvSpPr/>
              <p:nvPr/>
            </p:nvSpPr>
            <p:spPr>
              <a:xfrm>
                <a:off x="749896" y="764704"/>
                <a:ext cx="1517848"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97160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187624"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403648"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619672"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835696" y="786073"/>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05172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a:stCxn id="4" idx="1"/>
                <a:endCxn id="4" idx="3"/>
              </p:cNvCxnSpPr>
              <p:nvPr/>
            </p:nvCxnSpPr>
            <p:spPr>
              <a:xfrm>
                <a:off x="749896" y="1016732"/>
                <a:ext cx="15178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ZoneTexte 25"/>
            <p:cNvSpPr txBox="1"/>
            <p:nvPr/>
          </p:nvSpPr>
          <p:spPr>
            <a:xfrm>
              <a:off x="1938719" y="1038101"/>
              <a:ext cx="308528" cy="215444"/>
            </a:xfrm>
            <a:prstGeom prst="rect">
              <a:avLst/>
            </a:prstGeom>
            <a:noFill/>
          </p:spPr>
          <p:txBody>
            <a:bodyPr wrap="square" rtlCol="0">
              <a:spAutoFit/>
            </a:bodyPr>
            <a:lstStyle/>
            <a:p>
              <a:r>
                <a:rPr lang="fr-FR" sz="800" dirty="0" smtClean="0"/>
                <a:t>20</a:t>
              </a:r>
              <a:endParaRPr lang="fr-FR" sz="800" dirty="0"/>
            </a:p>
          </p:txBody>
        </p:sp>
        <p:sp>
          <p:nvSpPr>
            <p:cNvPr id="29" name="ZoneTexte 28"/>
            <p:cNvSpPr txBox="1"/>
            <p:nvPr/>
          </p:nvSpPr>
          <p:spPr>
            <a:xfrm>
              <a:off x="1702198" y="1038101"/>
              <a:ext cx="308528" cy="215444"/>
            </a:xfrm>
            <a:prstGeom prst="rect">
              <a:avLst/>
            </a:prstGeom>
            <a:noFill/>
          </p:spPr>
          <p:txBody>
            <a:bodyPr wrap="square" rtlCol="0">
              <a:spAutoFit/>
            </a:bodyPr>
            <a:lstStyle/>
            <a:p>
              <a:r>
                <a:rPr lang="fr-FR" sz="800" dirty="0" smtClean="0"/>
                <a:t>2</a:t>
              </a:r>
              <a:endParaRPr lang="fr-FR" sz="800" dirty="0"/>
            </a:p>
          </p:txBody>
        </p:sp>
        <p:sp>
          <p:nvSpPr>
            <p:cNvPr id="30" name="ZoneTexte 29"/>
            <p:cNvSpPr txBox="1"/>
            <p:nvPr/>
          </p:nvSpPr>
          <p:spPr>
            <a:xfrm>
              <a:off x="1465677" y="1053753"/>
              <a:ext cx="308528" cy="215444"/>
            </a:xfrm>
            <a:prstGeom prst="rect">
              <a:avLst/>
            </a:prstGeom>
            <a:noFill/>
          </p:spPr>
          <p:txBody>
            <a:bodyPr wrap="square" rtlCol="0">
              <a:spAutoFit/>
            </a:bodyPr>
            <a:lstStyle/>
            <a:p>
              <a:r>
                <a:rPr lang="fr-FR" sz="800" dirty="0"/>
                <a:t>6</a:t>
              </a:r>
            </a:p>
          </p:txBody>
        </p:sp>
        <p:sp>
          <p:nvSpPr>
            <p:cNvPr id="31" name="ZoneTexte 30"/>
            <p:cNvSpPr txBox="1"/>
            <p:nvPr/>
          </p:nvSpPr>
          <p:spPr>
            <a:xfrm>
              <a:off x="1229156" y="1038101"/>
              <a:ext cx="308528" cy="215444"/>
            </a:xfrm>
            <a:prstGeom prst="rect">
              <a:avLst/>
            </a:prstGeom>
            <a:noFill/>
          </p:spPr>
          <p:txBody>
            <a:bodyPr wrap="square" rtlCol="0">
              <a:spAutoFit/>
            </a:bodyPr>
            <a:lstStyle/>
            <a:p>
              <a:r>
                <a:rPr lang="fr-FR" sz="800" dirty="0"/>
                <a:t>8</a:t>
              </a:r>
            </a:p>
          </p:txBody>
        </p:sp>
        <p:sp>
          <p:nvSpPr>
            <p:cNvPr id="32" name="ZoneTexte 31"/>
            <p:cNvSpPr txBox="1"/>
            <p:nvPr/>
          </p:nvSpPr>
          <p:spPr>
            <a:xfrm>
              <a:off x="992636" y="1038101"/>
              <a:ext cx="308528" cy="215444"/>
            </a:xfrm>
            <a:prstGeom prst="rect">
              <a:avLst/>
            </a:prstGeom>
            <a:noFill/>
          </p:spPr>
          <p:txBody>
            <a:bodyPr wrap="square" rtlCol="0">
              <a:spAutoFit/>
            </a:bodyPr>
            <a:lstStyle/>
            <a:p>
              <a:r>
                <a:rPr lang="fr-FR" sz="800" dirty="0" smtClean="0"/>
                <a:t>0</a:t>
              </a:r>
              <a:endParaRPr lang="fr-FR" sz="800" dirty="0"/>
            </a:p>
          </p:txBody>
        </p:sp>
        <p:sp>
          <p:nvSpPr>
            <p:cNvPr id="33" name="ZoneTexte 32"/>
            <p:cNvSpPr txBox="1"/>
            <p:nvPr/>
          </p:nvSpPr>
          <p:spPr>
            <a:xfrm>
              <a:off x="749896" y="1038101"/>
              <a:ext cx="308528" cy="215444"/>
            </a:xfrm>
            <a:prstGeom prst="rect">
              <a:avLst/>
            </a:prstGeom>
            <a:noFill/>
          </p:spPr>
          <p:txBody>
            <a:bodyPr wrap="square" rtlCol="0">
              <a:spAutoFit/>
            </a:bodyPr>
            <a:lstStyle/>
            <a:p>
              <a:r>
                <a:rPr lang="fr-FR" sz="800" dirty="0" smtClean="0"/>
                <a:t>2</a:t>
              </a:r>
              <a:endParaRPr lang="fr-FR" sz="800" dirty="0"/>
            </a:p>
          </p:txBody>
        </p:sp>
      </p:grpSp>
      <p:sp>
        <p:nvSpPr>
          <p:cNvPr id="24" name="Triangle isocèle 23"/>
          <p:cNvSpPr/>
          <p:nvPr/>
        </p:nvSpPr>
        <p:spPr>
          <a:xfrm>
            <a:off x="1036342" y="39207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riangle isocèle 24"/>
          <p:cNvSpPr/>
          <p:nvPr/>
        </p:nvSpPr>
        <p:spPr>
          <a:xfrm>
            <a:off x="1241525" y="497557"/>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p:cNvSpPr/>
          <p:nvPr/>
        </p:nvSpPr>
        <p:spPr>
          <a:xfrm>
            <a:off x="738485" y="510470"/>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9" name="Groupe 38"/>
          <p:cNvGrpSpPr/>
          <p:nvPr/>
        </p:nvGrpSpPr>
        <p:grpSpPr>
          <a:xfrm>
            <a:off x="563302" y="391286"/>
            <a:ext cx="45719" cy="221768"/>
            <a:chOff x="1430628" y="1412776"/>
            <a:chExt cx="45719" cy="318119"/>
          </a:xfrm>
          <a:solidFill>
            <a:srgbClr val="00B0F0"/>
          </a:solidFill>
        </p:grpSpPr>
        <p:cxnSp>
          <p:nvCxnSpPr>
            <p:cNvPr id="37" name="Connecteur droit 36"/>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rapèze 3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29" name="Groupe 1028"/>
          <p:cNvGrpSpPr/>
          <p:nvPr/>
        </p:nvGrpSpPr>
        <p:grpSpPr>
          <a:xfrm>
            <a:off x="33608" y="434994"/>
            <a:ext cx="208073" cy="157086"/>
            <a:chOff x="1115616" y="1466782"/>
            <a:chExt cx="231267" cy="162018"/>
          </a:xfrm>
        </p:grpSpPr>
        <p:cxnSp>
          <p:nvCxnSpPr>
            <p:cNvPr id="41" name="Connecteur droit 40"/>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e 101"/>
          <p:cNvGrpSpPr/>
          <p:nvPr/>
        </p:nvGrpSpPr>
        <p:grpSpPr>
          <a:xfrm>
            <a:off x="320562" y="477841"/>
            <a:ext cx="92774" cy="92404"/>
            <a:chOff x="1115616" y="1466782"/>
            <a:chExt cx="231267" cy="162018"/>
          </a:xfrm>
        </p:grpSpPr>
        <p:cxnSp>
          <p:nvCxnSpPr>
            <p:cNvPr id="103" name="Connecteur droit 102"/>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Connecteur droit 10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necteur droit 109"/>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necteur droit 110"/>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4" name="Rectangle 1033"/>
          <p:cNvSpPr/>
          <p:nvPr/>
        </p:nvSpPr>
        <p:spPr>
          <a:xfrm>
            <a:off x="0" y="909535"/>
            <a:ext cx="4067944" cy="884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t>emnt</a:t>
            </a:r>
            <a:endParaRPr lang="fr-FR" dirty="0"/>
          </a:p>
        </p:txBody>
      </p:sp>
      <p:cxnSp>
        <p:nvCxnSpPr>
          <p:cNvPr id="1036" name="Connecteur droit 1035"/>
          <p:cNvCxnSpPr/>
          <p:nvPr/>
        </p:nvCxnSpPr>
        <p:spPr>
          <a:xfrm>
            <a:off x="114694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272288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a:stCxn id="1034" idx="3"/>
            <a:endCxn id="1034" idx="1"/>
          </p:cNvCxnSpPr>
          <p:nvPr/>
        </p:nvCxnSpPr>
        <p:spPr>
          <a:xfrm flipH="1">
            <a:off x="0" y="1351599"/>
            <a:ext cx="40679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9" name="Connecteur droit avec flèche 1048"/>
          <p:cNvCxnSpPr/>
          <p:nvPr/>
        </p:nvCxnSpPr>
        <p:spPr>
          <a:xfrm>
            <a:off x="1241525" y="1162143"/>
            <a:ext cx="119499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a:off x="80657" y="1162143"/>
            <a:ext cx="1059837"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6" name="Groupe 35"/>
          <p:cNvGrpSpPr/>
          <p:nvPr/>
        </p:nvGrpSpPr>
        <p:grpSpPr>
          <a:xfrm>
            <a:off x="2742766" y="1045558"/>
            <a:ext cx="1279549" cy="224489"/>
            <a:chOff x="46552" y="2768404"/>
            <a:chExt cx="1188823" cy="127985"/>
          </a:xfrm>
        </p:grpSpPr>
        <p:sp>
          <p:nvSpPr>
            <p:cNvPr id="27" name="Forme libre 26"/>
            <p:cNvSpPr/>
            <p:nvPr/>
          </p:nvSpPr>
          <p:spPr>
            <a:xfrm>
              <a:off x="46552" y="2768404"/>
              <a:ext cx="1055053" cy="127985"/>
            </a:xfrm>
            <a:custGeom>
              <a:avLst/>
              <a:gdLst>
                <a:gd name="connsiteX0" fmla="*/ 0 w 1619250"/>
                <a:gd name="connsiteY0" fmla="*/ 222446 h 255970"/>
                <a:gd name="connsiteX1" fmla="*/ 381000 w 1619250"/>
                <a:gd name="connsiteY1" fmla="*/ 3371 h 255970"/>
                <a:gd name="connsiteX2" fmla="*/ 533400 w 1619250"/>
                <a:gd name="connsiteY2" fmla="*/ 98621 h 255970"/>
                <a:gd name="connsiteX3" fmla="*/ 723900 w 1619250"/>
                <a:gd name="connsiteY3" fmla="*/ 222446 h 255970"/>
                <a:gd name="connsiteX4" fmla="*/ 1171575 w 1619250"/>
                <a:gd name="connsiteY4" fmla="*/ 31946 h 255970"/>
                <a:gd name="connsiteX5" fmla="*/ 1371600 w 1619250"/>
                <a:gd name="connsiteY5" fmla="*/ 222446 h 255970"/>
                <a:gd name="connsiteX6" fmla="*/ 1619250 w 1619250"/>
                <a:gd name="connsiteY6" fmla="*/ 251021 h 25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250" h="255970">
                  <a:moveTo>
                    <a:pt x="0" y="222446"/>
                  </a:moveTo>
                  <a:cubicBezTo>
                    <a:pt x="146050" y="123227"/>
                    <a:pt x="292100" y="24008"/>
                    <a:pt x="381000" y="3371"/>
                  </a:cubicBezTo>
                  <a:cubicBezTo>
                    <a:pt x="469900" y="-17266"/>
                    <a:pt x="476250" y="62108"/>
                    <a:pt x="533400" y="98621"/>
                  </a:cubicBezTo>
                  <a:cubicBezTo>
                    <a:pt x="590550" y="135133"/>
                    <a:pt x="617538" y="233558"/>
                    <a:pt x="723900" y="222446"/>
                  </a:cubicBezTo>
                  <a:cubicBezTo>
                    <a:pt x="830262" y="211334"/>
                    <a:pt x="1063625" y="31946"/>
                    <a:pt x="1171575" y="31946"/>
                  </a:cubicBezTo>
                  <a:cubicBezTo>
                    <a:pt x="1279525" y="31946"/>
                    <a:pt x="1296988" y="185934"/>
                    <a:pt x="1371600" y="222446"/>
                  </a:cubicBezTo>
                  <a:cubicBezTo>
                    <a:pt x="1446212" y="258958"/>
                    <a:pt x="1589088" y="260546"/>
                    <a:pt x="1619250" y="25102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5" name="Connecteur droit avec flèche 34"/>
            <p:cNvCxnSpPr>
              <a:stCxn id="27" idx="6"/>
            </p:cNvCxnSpPr>
            <p:nvPr/>
          </p:nvCxnSpPr>
          <p:spPr>
            <a:xfrm>
              <a:off x="1101605" y="2893915"/>
              <a:ext cx="133770" cy="2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0" name="ZoneTexte 39"/>
          <p:cNvSpPr txBox="1"/>
          <p:nvPr/>
        </p:nvSpPr>
        <p:spPr>
          <a:xfrm>
            <a:off x="0" y="1436470"/>
            <a:ext cx="1281768" cy="302695"/>
          </a:xfrm>
          <a:prstGeom prst="rect">
            <a:avLst/>
          </a:prstGeom>
          <a:noFill/>
        </p:spPr>
        <p:txBody>
          <a:bodyPr wrap="square" rtlCol="0">
            <a:spAutoFit/>
          </a:bodyPr>
          <a:lstStyle/>
          <a:p>
            <a:r>
              <a:rPr lang="fr-FR" sz="800" dirty="0" smtClean="0"/>
              <a:t>Déplacement joueur</a:t>
            </a:r>
            <a:endParaRPr lang="fr-FR" sz="800" dirty="0"/>
          </a:p>
        </p:txBody>
      </p:sp>
      <p:sp>
        <p:nvSpPr>
          <p:cNvPr id="81" name="ZoneTexte 80"/>
          <p:cNvSpPr txBox="1"/>
          <p:nvPr/>
        </p:nvSpPr>
        <p:spPr>
          <a:xfrm>
            <a:off x="1139099" y="1454677"/>
            <a:ext cx="1281768" cy="302695"/>
          </a:xfrm>
          <a:prstGeom prst="rect">
            <a:avLst/>
          </a:prstGeom>
          <a:noFill/>
        </p:spPr>
        <p:txBody>
          <a:bodyPr wrap="square" rtlCol="0">
            <a:spAutoFit/>
          </a:bodyPr>
          <a:lstStyle/>
          <a:p>
            <a:r>
              <a:rPr lang="fr-FR" sz="800" dirty="0" smtClean="0"/>
              <a:t>Déplacement Ballon</a:t>
            </a:r>
            <a:endParaRPr lang="fr-FR" sz="800" dirty="0"/>
          </a:p>
        </p:txBody>
      </p:sp>
      <p:sp>
        <p:nvSpPr>
          <p:cNvPr id="82" name="ZoneTexte 81"/>
          <p:cNvSpPr txBox="1"/>
          <p:nvPr/>
        </p:nvSpPr>
        <p:spPr>
          <a:xfrm>
            <a:off x="2743224" y="1461179"/>
            <a:ext cx="1565642" cy="251315"/>
          </a:xfrm>
          <a:prstGeom prst="rect">
            <a:avLst/>
          </a:prstGeom>
          <a:noFill/>
        </p:spPr>
        <p:txBody>
          <a:bodyPr wrap="square" rtlCol="0">
            <a:spAutoFit/>
          </a:bodyPr>
          <a:lstStyle/>
          <a:p>
            <a:r>
              <a:rPr lang="fr-FR" sz="800" dirty="0" smtClean="0"/>
              <a:t>Déplacement joueur/Ballon</a:t>
            </a:r>
            <a:endParaRPr lang="fr-FR" sz="800" dirty="0"/>
          </a:p>
        </p:txBody>
      </p:sp>
      <p:sp>
        <p:nvSpPr>
          <p:cNvPr id="56" name="ZoneTexte 55"/>
          <p:cNvSpPr txBox="1"/>
          <p:nvPr/>
        </p:nvSpPr>
        <p:spPr>
          <a:xfrm>
            <a:off x="4067944" y="908760"/>
            <a:ext cx="162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le ballon</a:t>
            </a:r>
            <a:endParaRPr lang="fr-FR" sz="1400" dirty="0"/>
          </a:p>
        </p:txBody>
      </p:sp>
      <p:sp>
        <p:nvSpPr>
          <p:cNvPr id="88" name="ZoneTexte 87"/>
          <p:cNvSpPr txBox="1"/>
          <p:nvPr/>
        </p:nvSpPr>
        <p:spPr>
          <a:xfrm>
            <a:off x="4067944" y="1271663"/>
            <a:ext cx="1620000" cy="522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pas le ballon</a:t>
            </a:r>
            <a:endParaRPr lang="fr-FR" sz="1400" dirty="0"/>
          </a:p>
        </p:txBody>
      </p:sp>
      <p:sp>
        <p:nvSpPr>
          <p:cNvPr id="89" name="ZoneTexte 88"/>
          <p:cNvSpPr txBox="1"/>
          <p:nvPr/>
        </p:nvSpPr>
        <p:spPr>
          <a:xfrm>
            <a:off x="5580312" y="908759"/>
            <a:ext cx="1800000" cy="396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defPPr>
              <a:defRPr lang="fr-FR"/>
            </a:defPPr>
            <a:lvl1pPr>
              <a:defRPr sz="1400"/>
            </a:lvl1pPr>
          </a:lstStyle>
          <a:p>
            <a:r>
              <a:rPr lang="fr-FR" dirty="0"/>
              <a:t>Conserver /Progresser</a:t>
            </a:r>
          </a:p>
        </p:txBody>
      </p:sp>
      <p:sp>
        <p:nvSpPr>
          <p:cNvPr id="90" name="ZoneTexte 89"/>
          <p:cNvSpPr txBox="1"/>
          <p:nvPr/>
        </p:nvSpPr>
        <p:spPr>
          <a:xfrm>
            <a:off x="5581676" y="1263908"/>
            <a:ext cx="1798836"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la Progression</a:t>
            </a:r>
            <a:endParaRPr lang="fr-FR" sz="1400" dirty="0"/>
          </a:p>
        </p:txBody>
      </p:sp>
      <p:sp>
        <p:nvSpPr>
          <p:cNvPr id="91" name="ZoneTexte 90"/>
          <p:cNvSpPr txBox="1"/>
          <p:nvPr/>
        </p:nvSpPr>
        <p:spPr>
          <a:xfrm>
            <a:off x="7380512" y="908760"/>
            <a:ext cx="1800000" cy="36000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Déséquilibrer/Finir</a:t>
            </a:r>
            <a:endParaRPr lang="fr-FR" sz="1400" dirty="0"/>
          </a:p>
        </p:txBody>
      </p:sp>
      <p:sp>
        <p:nvSpPr>
          <p:cNvPr id="92" name="ZoneTexte 91"/>
          <p:cNvSpPr txBox="1"/>
          <p:nvPr/>
        </p:nvSpPr>
        <p:spPr>
          <a:xfrm>
            <a:off x="7380512" y="1263908"/>
            <a:ext cx="1800000" cy="523220"/>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pour Protéger son but</a:t>
            </a:r>
            <a:endParaRPr lang="fr-FR" sz="1400" dirty="0"/>
          </a:p>
        </p:txBody>
      </p:sp>
      <p:sp>
        <p:nvSpPr>
          <p:cNvPr id="96" name="Sous-titre 2"/>
          <p:cNvSpPr txBox="1">
            <a:spLocks/>
          </p:cNvSpPr>
          <p:nvPr/>
        </p:nvSpPr>
        <p:spPr>
          <a:xfrm>
            <a:off x="2420867" y="441815"/>
            <a:ext cx="6695184" cy="462249"/>
          </a:xfrm>
          <a:prstGeom prst="rect">
            <a:avLst/>
          </a:prstGeom>
          <a:solidFill>
            <a:srgbClr val="FFC00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4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Occuper l’espace en Largeur et </a:t>
            </a:r>
            <a:r>
              <a:rPr lang="fr-FR" sz="2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Profondeur</a:t>
            </a:r>
          </a:p>
        </p:txBody>
      </p:sp>
      <p:sp>
        <p:nvSpPr>
          <p:cNvPr id="18" name="ZoneTexte 17"/>
          <p:cNvSpPr txBox="1"/>
          <p:nvPr/>
        </p:nvSpPr>
        <p:spPr>
          <a:xfrm>
            <a:off x="34552" y="1916832"/>
            <a:ext cx="194516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u="sng" dirty="0" smtClean="0"/>
              <a:t>exercice</a:t>
            </a:r>
            <a:endParaRPr lang="fr-FR" b="1" u="sng" dirty="0"/>
          </a:p>
        </p:txBody>
      </p:sp>
      <p:sp>
        <p:nvSpPr>
          <p:cNvPr id="19" name="ZoneTexte 18"/>
          <p:cNvSpPr txBox="1"/>
          <p:nvPr/>
        </p:nvSpPr>
        <p:spPr>
          <a:xfrm>
            <a:off x="66621" y="2433190"/>
            <a:ext cx="2233192" cy="138499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Wingdings" panose="05000000000000000000" pitchFamily="2" charset="2"/>
              <a:buChar char="v"/>
            </a:pPr>
            <a:r>
              <a:rPr lang="fr-FR" sz="1200" dirty="0" smtClean="0"/>
              <a:t>Zone A</a:t>
            </a:r>
          </a:p>
          <a:p>
            <a:pPr marL="171450" indent="-171450">
              <a:buFont typeface="Wingdings" panose="05000000000000000000" pitchFamily="2" charset="2"/>
              <a:buChar char="v"/>
            </a:pPr>
            <a:r>
              <a:rPr lang="fr-FR" sz="1200" dirty="0" smtClean="0"/>
              <a:t>Travail devant le but avec déplacement et replacement</a:t>
            </a:r>
          </a:p>
          <a:p>
            <a:pPr marL="171450" indent="-171450">
              <a:buFont typeface="Wingdings" panose="05000000000000000000" pitchFamily="2" charset="2"/>
              <a:buChar char="v"/>
            </a:pPr>
            <a:r>
              <a:rPr lang="fr-FR" sz="1200" dirty="0" smtClean="0"/>
              <a:t>Reprise de la tête 6 ballons joués</a:t>
            </a:r>
          </a:p>
          <a:p>
            <a:pPr marL="171450" indent="-171450">
              <a:buFont typeface="Wingdings" panose="05000000000000000000" pitchFamily="2" charset="2"/>
              <a:buChar char="v"/>
            </a:pPr>
            <a:r>
              <a:rPr lang="fr-FR" sz="1200" dirty="0" smtClean="0"/>
              <a:t>Reprise du pied 6 ballons joués </a:t>
            </a:r>
            <a:endParaRPr lang="fr-FR" sz="1200" dirty="0" smtClean="0"/>
          </a:p>
        </p:txBody>
      </p:sp>
      <p:sp>
        <p:nvSpPr>
          <p:cNvPr id="175" name="ZoneTexte 174"/>
          <p:cNvSpPr txBox="1"/>
          <p:nvPr/>
        </p:nvSpPr>
        <p:spPr>
          <a:xfrm>
            <a:off x="107504" y="6300028"/>
            <a:ext cx="194516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b="1" dirty="0" smtClean="0"/>
              <a:t>Temps :20’ </a:t>
            </a:r>
            <a:endParaRPr lang="fr-FR" b="1" dirty="0"/>
          </a:p>
        </p:txBody>
      </p:sp>
      <p:sp>
        <p:nvSpPr>
          <p:cNvPr id="164" name="Triangle isocèle 163"/>
          <p:cNvSpPr/>
          <p:nvPr/>
        </p:nvSpPr>
        <p:spPr>
          <a:xfrm>
            <a:off x="4908052" y="-960418"/>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0" name="Picture 8" descr="C:\Users\antoine\AppData\Local\Microsoft\Windows\Temporary Internet Files\Content.IE5\WZG8ZIPE\493px-Soccer_field_-_empt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287230" y="912259"/>
            <a:ext cx="5064338" cy="6814076"/>
          </a:xfrm>
          <a:prstGeom prst="rect">
            <a:avLst/>
          </a:prstGeom>
          <a:solidFill>
            <a:srgbClr val="FFFF00"/>
          </a:solidFill>
          <a:ln w="3175"/>
          <a:extLst>
            <a:ext uri="{909E8E84-426E-40DD-AFC4-6F175D3DCCD1}">
              <a14:hiddenFill xmlns:a14="http://schemas.microsoft.com/office/drawing/2010/main">
                <a:solidFill>
                  <a:srgbClr val="FFFFFF"/>
                </a:solidFill>
              </a14:hiddenFill>
            </a:ext>
          </a:extLst>
        </p:spPr>
      </p:pic>
      <p:sp>
        <p:nvSpPr>
          <p:cNvPr id="119" name="Triangle isocèle 118"/>
          <p:cNvSpPr/>
          <p:nvPr/>
        </p:nvSpPr>
        <p:spPr>
          <a:xfrm flipV="1">
            <a:off x="7884368" y="4221088"/>
            <a:ext cx="144016" cy="78986"/>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Ellipse 144"/>
          <p:cNvSpPr/>
          <p:nvPr/>
        </p:nvSpPr>
        <p:spPr>
          <a:xfrm rot="10800000">
            <a:off x="8394166" y="2281110"/>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53"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8348072" y="2462920"/>
            <a:ext cx="119083" cy="130240"/>
          </a:xfrm>
          <a:prstGeom prst="rect">
            <a:avLst/>
          </a:prstGeom>
          <a:noFill/>
          <a:extLst>
            <a:ext uri="{909E8E84-426E-40DD-AFC4-6F175D3DCCD1}">
              <a14:hiddenFill xmlns:a14="http://schemas.microsoft.com/office/drawing/2010/main">
                <a:solidFill>
                  <a:srgbClr val="FFFFFF"/>
                </a:solidFill>
              </a14:hiddenFill>
            </a:ext>
          </a:extLst>
        </p:spPr>
      </p:pic>
      <p:sp>
        <p:nvSpPr>
          <p:cNvPr id="174" name="Ellipse 173"/>
          <p:cNvSpPr/>
          <p:nvPr/>
        </p:nvSpPr>
        <p:spPr>
          <a:xfrm rot="10800000">
            <a:off x="8116381" y="6207576"/>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8"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8400890" y="5806631"/>
            <a:ext cx="119083" cy="130240"/>
          </a:xfrm>
          <a:prstGeom prst="rect">
            <a:avLst/>
          </a:prstGeom>
          <a:noFill/>
          <a:extLst>
            <a:ext uri="{909E8E84-426E-40DD-AFC4-6F175D3DCCD1}">
              <a14:hiddenFill xmlns:a14="http://schemas.microsoft.com/office/drawing/2010/main">
                <a:solidFill>
                  <a:srgbClr val="FFFFFF"/>
                </a:solidFill>
              </a14:hiddenFill>
            </a:ext>
          </a:extLst>
        </p:spPr>
      </p:pic>
      <p:pic>
        <p:nvPicPr>
          <p:cNvPr id="179"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8104932" y="6077336"/>
            <a:ext cx="119083" cy="130240"/>
          </a:xfrm>
          <a:prstGeom prst="rect">
            <a:avLst/>
          </a:prstGeom>
          <a:noFill/>
          <a:extLst>
            <a:ext uri="{909E8E84-426E-40DD-AFC4-6F175D3DCCD1}">
              <a14:hiddenFill xmlns:a14="http://schemas.microsoft.com/office/drawing/2010/main">
                <a:solidFill>
                  <a:srgbClr val="FFFFFF"/>
                </a:solidFill>
              </a14:hiddenFill>
            </a:ext>
          </a:extLst>
        </p:spPr>
      </p:pic>
      <p:pic>
        <p:nvPicPr>
          <p:cNvPr id="180"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8552775" y="2608753"/>
            <a:ext cx="119083" cy="130240"/>
          </a:xfrm>
          <a:prstGeom prst="rect">
            <a:avLst/>
          </a:prstGeom>
          <a:noFill/>
          <a:extLst>
            <a:ext uri="{909E8E84-426E-40DD-AFC4-6F175D3DCCD1}">
              <a14:hiddenFill xmlns:a14="http://schemas.microsoft.com/office/drawing/2010/main">
                <a:solidFill>
                  <a:srgbClr val="FFFFFF"/>
                </a:solidFill>
              </a14:hiddenFill>
            </a:ext>
          </a:extLst>
        </p:spPr>
      </p:pic>
      <p:sp>
        <p:nvSpPr>
          <p:cNvPr id="181" name="Ellipse 180"/>
          <p:cNvSpPr/>
          <p:nvPr/>
        </p:nvSpPr>
        <p:spPr>
          <a:xfrm rot="10800000">
            <a:off x="8605593" y="2406170"/>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Ellipse 185"/>
          <p:cNvSpPr/>
          <p:nvPr/>
        </p:nvSpPr>
        <p:spPr>
          <a:xfrm rot="10800000">
            <a:off x="8322352" y="5996411"/>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Triangle isocèle 121"/>
          <p:cNvSpPr/>
          <p:nvPr/>
        </p:nvSpPr>
        <p:spPr>
          <a:xfrm>
            <a:off x="8099627" y="2636912"/>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Triangle isocèle 123"/>
          <p:cNvSpPr/>
          <p:nvPr/>
        </p:nvSpPr>
        <p:spPr>
          <a:xfrm>
            <a:off x="8089287" y="1995210"/>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Triangle isocèle 124"/>
          <p:cNvSpPr/>
          <p:nvPr/>
        </p:nvSpPr>
        <p:spPr>
          <a:xfrm>
            <a:off x="8748464" y="2636912"/>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3" name="Triangle isocèle 132"/>
          <p:cNvSpPr/>
          <p:nvPr/>
        </p:nvSpPr>
        <p:spPr>
          <a:xfrm>
            <a:off x="8738124" y="1995210"/>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6" name="Triangle isocèle 145"/>
          <p:cNvSpPr/>
          <p:nvPr/>
        </p:nvSpPr>
        <p:spPr>
          <a:xfrm>
            <a:off x="8044533" y="6505633"/>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7" name="Triangle isocèle 146"/>
          <p:cNvSpPr/>
          <p:nvPr/>
        </p:nvSpPr>
        <p:spPr>
          <a:xfrm>
            <a:off x="8034193" y="5863931"/>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9" name="Triangle isocèle 148"/>
          <p:cNvSpPr/>
          <p:nvPr/>
        </p:nvSpPr>
        <p:spPr>
          <a:xfrm>
            <a:off x="8693370" y="6505633"/>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Triangle isocèle 149"/>
          <p:cNvSpPr/>
          <p:nvPr/>
        </p:nvSpPr>
        <p:spPr>
          <a:xfrm>
            <a:off x="8683030" y="5863931"/>
            <a:ext cx="144016" cy="73923"/>
          </a:xfrm>
          <a:prstGeom prst="triangle">
            <a:avLst/>
          </a:prstGeom>
          <a:solidFill>
            <a:srgbClr val="00B0F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Ellipse 150"/>
          <p:cNvSpPr/>
          <p:nvPr/>
        </p:nvSpPr>
        <p:spPr>
          <a:xfrm rot="10800000">
            <a:off x="2610693" y="3713291"/>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194" name="Groupe 193"/>
          <p:cNvGrpSpPr/>
          <p:nvPr/>
        </p:nvGrpSpPr>
        <p:grpSpPr>
          <a:xfrm>
            <a:off x="7357452" y="3985976"/>
            <a:ext cx="45719" cy="221768"/>
            <a:chOff x="1430628" y="1412776"/>
            <a:chExt cx="45719" cy="318119"/>
          </a:xfrm>
          <a:solidFill>
            <a:srgbClr val="00B0F0"/>
          </a:solidFill>
        </p:grpSpPr>
        <p:cxnSp>
          <p:nvCxnSpPr>
            <p:cNvPr id="195" name="Connecteur droit 194"/>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198" name="Trapèze 19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02" name="Groupe 201"/>
          <p:cNvGrpSpPr/>
          <p:nvPr/>
        </p:nvGrpSpPr>
        <p:grpSpPr>
          <a:xfrm>
            <a:off x="3952005" y="4145250"/>
            <a:ext cx="45719" cy="221768"/>
            <a:chOff x="1430628" y="1412776"/>
            <a:chExt cx="45719" cy="318119"/>
          </a:xfrm>
          <a:solidFill>
            <a:srgbClr val="00B0F0"/>
          </a:solidFill>
        </p:grpSpPr>
        <p:cxnSp>
          <p:nvCxnSpPr>
            <p:cNvPr id="203" name="Connecteur droit 202"/>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204" name="Trapèze 203"/>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08" name="Triangle isocèle 207"/>
          <p:cNvSpPr/>
          <p:nvPr/>
        </p:nvSpPr>
        <p:spPr>
          <a:xfrm>
            <a:off x="3415669" y="4223619"/>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0" name="Ellipse 209"/>
          <p:cNvSpPr/>
          <p:nvPr/>
        </p:nvSpPr>
        <p:spPr>
          <a:xfrm rot="10800000">
            <a:off x="3484948" y="4103348"/>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12" name="Connecteur droit avec flèche 211"/>
          <p:cNvCxnSpPr/>
          <p:nvPr/>
        </p:nvCxnSpPr>
        <p:spPr>
          <a:xfrm flipH="1" flipV="1">
            <a:off x="8106201" y="4546987"/>
            <a:ext cx="293662" cy="127318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8" name="Connecteur droit avec flèche 217"/>
          <p:cNvCxnSpPr/>
          <p:nvPr/>
        </p:nvCxnSpPr>
        <p:spPr>
          <a:xfrm>
            <a:off x="3625730" y="4221492"/>
            <a:ext cx="612635" cy="9966"/>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19" name="Ellipse 218"/>
          <p:cNvSpPr/>
          <p:nvPr/>
        </p:nvSpPr>
        <p:spPr>
          <a:xfrm rot="10800000">
            <a:off x="2587426" y="4602410"/>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26" name="Connecteur droit avec flèche 225"/>
          <p:cNvCxnSpPr/>
          <p:nvPr/>
        </p:nvCxnSpPr>
        <p:spPr>
          <a:xfrm flipH="1" flipV="1">
            <a:off x="3456380" y="4367019"/>
            <a:ext cx="611564" cy="73231"/>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28" name="Connecteur droit avec flèche 227"/>
          <p:cNvCxnSpPr>
            <a:stCxn id="208" idx="0"/>
          </p:cNvCxnSpPr>
          <p:nvPr/>
        </p:nvCxnSpPr>
        <p:spPr>
          <a:xfrm flipH="1">
            <a:off x="2843809" y="4223619"/>
            <a:ext cx="643868" cy="10581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9" name="Ellipse 228"/>
          <p:cNvSpPr/>
          <p:nvPr/>
        </p:nvSpPr>
        <p:spPr>
          <a:xfrm rot="10800000">
            <a:off x="2587426" y="3878221"/>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1" name="Ellipse 230"/>
          <p:cNvSpPr/>
          <p:nvPr/>
        </p:nvSpPr>
        <p:spPr>
          <a:xfrm rot="10800000">
            <a:off x="2589082" y="4767428"/>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63" name="Connecteur droit avec flèche 162"/>
          <p:cNvCxnSpPr/>
          <p:nvPr/>
        </p:nvCxnSpPr>
        <p:spPr>
          <a:xfrm flipH="1">
            <a:off x="8116541" y="2738993"/>
            <a:ext cx="403432" cy="142601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6" name="Connecteur droit avec flèche 165"/>
          <p:cNvCxnSpPr/>
          <p:nvPr/>
        </p:nvCxnSpPr>
        <p:spPr>
          <a:xfrm>
            <a:off x="7222196" y="4096860"/>
            <a:ext cx="867091" cy="36963"/>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73" name="Connecteur droit avec flèche 172"/>
          <p:cNvCxnSpPr/>
          <p:nvPr/>
        </p:nvCxnSpPr>
        <p:spPr>
          <a:xfrm flipH="1" flipV="1">
            <a:off x="7233781" y="4320504"/>
            <a:ext cx="734522" cy="17852"/>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82" name="Ellipse 181"/>
          <p:cNvSpPr/>
          <p:nvPr/>
        </p:nvSpPr>
        <p:spPr>
          <a:xfrm rot="10800000">
            <a:off x="7089665" y="4116083"/>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Ellipse 183"/>
          <p:cNvSpPr/>
          <p:nvPr/>
        </p:nvSpPr>
        <p:spPr>
          <a:xfrm rot="10800000">
            <a:off x="6809113" y="4096860"/>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7" name="Ellipse 186"/>
          <p:cNvSpPr/>
          <p:nvPr/>
        </p:nvSpPr>
        <p:spPr>
          <a:xfrm rot="10800000">
            <a:off x="8983360" y="4579901"/>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6" name="Ellipse 195"/>
          <p:cNvSpPr/>
          <p:nvPr/>
        </p:nvSpPr>
        <p:spPr>
          <a:xfrm rot="10800000">
            <a:off x="8980398" y="3916663"/>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7"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8243643" y="2543633"/>
            <a:ext cx="119083" cy="130240"/>
          </a:xfrm>
          <a:prstGeom prst="rect">
            <a:avLst/>
          </a:prstGeom>
          <a:noFill/>
          <a:extLst>
            <a:ext uri="{909E8E84-426E-40DD-AFC4-6F175D3DCCD1}">
              <a14:hiddenFill xmlns:a14="http://schemas.microsoft.com/office/drawing/2010/main">
                <a:solidFill>
                  <a:srgbClr val="FFFFFF"/>
                </a:solidFill>
              </a14:hiddenFill>
            </a:ext>
          </a:extLst>
        </p:spPr>
      </p:pic>
      <p:sp>
        <p:nvSpPr>
          <p:cNvPr id="223" name="Ellipse 222"/>
          <p:cNvSpPr/>
          <p:nvPr/>
        </p:nvSpPr>
        <p:spPr>
          <a:xfrm rot="10800000">
            <a:off x="8244518" y="2263206"/>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4" name="Ellipse 223"/>
          <p:cNvSpPr/>
          <p:nvPr/>
        </p:nvSpPr>
        <p:spPr>
          <a:xfrm rot="10800000">
            <a:off x="8547624" y="6192792"/>
            <a:ext cx="132531" cy="1135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32"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8508432" y="6020586"/>
            <a:ext cx="119083" cy="130240"/>
          </a:xfrm>
          <a:prstGeom prst="rect">
            <a:avLst/>
          </a:prstGeom>
          <a:noFill/>
          <a:extLst>
            <a:ext uri="{909E8E84-426E-40DD-AFC4-6F175D3DCCD1}">
              <a14:hiddenFill xmlns:a14="http://schemas.microsoft.com/office/drawing/2010/main">
                <a:solidFill>
                  <a:srgbClr val="FFFFFF"/>
                </a:solidFill>
              </a14:hiddenFill>
            </a:ext>
          </a:extLst>
        </p:spPr>
      </p:pic>
      <p:sp>
        <p:nvSpPr>
          <p:cNvPr id="236" name="Ellipse 235"/>
          <p:cNvSpPr/>
          <p:nvPr/>
        </p:nvSpPr>
        <p:spPr>
          <a:xfrm rot="10800000">
            <a:off x="4242600" y="4160098"/>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7" name="Ellipse 236"/>
          <p:cNvSpPr/>
          <p:nvPr/>
        </p:nvSpPr>
        <p:spPr>
          <a:xfrm rot="10800000">
            <a:off x="2676958" y="4289294"/>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8" name="Ellipse 237"/>
          <p:cNvSpPr/>
          <p:nvPr/>
        </p:nvSpPr>
        <p:spPr>
          <a:xfrm rot="10800000">
            <a:off x="2743224" y="3805807"/>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9" name="Ellipse 238"/>
          <p:cNvSpPr/>
          <p:nvPr/>
        </p:nvSpPr>
        <p:spPr>
          <a:xfrm rot="10800000">
            <a:off x="2743224" y="4641656"/>
            <a:ext cx="132531" cy="1135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40"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2850017" y="4750688"/>
            <a:ext cx="119083" cy="130240"/>
          </a:xfrm>
          <a:prstGeom prst="rect">
            <a:avLst/>
          </a:prstGeom>
          <a:noFill/>
          <a:extLst>
            <a:ext uri="{909E8E84-426E-40DD-AFC4-6F175D3DCCD1}">
              <a14:hiddenFill xmlns:a14="http://schemas.microsoft.com/office/drawing/2010/main">
                <a:solidFill>
                  <a:srgbClr val="FFFFFF"/>
                </a:solidFill>
              </a14:hiddenFill>
            </a:ext>
          </a:extLst>
        </p:spPr>
      </p:pic>
      <p:pic>
        <p:nvPicPr>
          <p:cNvPr id="241"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2663341" y="4880928"/>
            <a:ext cx="119083" cy="130240"/>
          </a:xfrm>
          <a:prstGeom prst="rect">
            <a:avLst/>
          </a:prstGeom>
          <a:noFill/>
          <a:extLst>
            <a:ext uri="{909E8E84-426E-40DD-AFC4-6F175D3DCCD1}">
              <a14:hiddenFill xmlns:a14="http://schemas.microsoft.com/office/drawing/2010/main">
                <a:solidFill>
                  <a:srgbClr val="FFFFFF"/>
                </a:solidFill>
              </a14:hiddenFill>
            </a:ext>
          </a:extLst>
        </p:spPr>
      </p:pic>
      <p:pic>
        <p:nvPicPr>
          <p:cNvPr id="242"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2726046" y="4502569"/>
            <a:ext cx="119083" cy="130240"/>
          </a:xfrm>
          <a:prstGeom prst="rect">
            <a:avLst/>
          </a:prstGeom>
          <a:noFill/>
          <a:extLst>
            <a:ext uri="{909E8E84-426E-40DD-AFC4-6F175D3DCCD1}">
              <a14:hiddenFill xmlns:a14="http://schemas.microsoft.com/office/drawing/2010/main">
                <a:solidFill>
                  <a:srgbClr val="FFFFFF"/>
                </a:solidFill>
              </a14:hiddenFill>
            </a:ext>
          </a:extLst>
        </p:spPr>
      </p:pic>
      <p:pic>
        <p:nvPicPr>
          <p:cNvPr id="243"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2843809" y="3855736"/>
            <a:ext cx="119083" cy="130240"/>
          </a:xfrm>
          <a:prstGeom prst="rect">
            <a:avLst/>
          </a:prstGeom>
          <a:noFill/>
          <a:extLst>
            <a:ext uri="{909E8E84-426E-40DD-AFC4-6F175D3DCCD1}">
              <a14:hiddenFill xmlns:a14="http://schemas.microsoft.com/office/drawing/2010/main">
                <a:solidFill>
                  <a:srgbClr val="FFFFFF"/>
                </a:solidFill>
              </a14:hiddenFill>
            </a:ext>
          </a:extLst>
        </p:spPr>
      </p:pic>
      <p:pic>
        <p:nvPicPr>
          <p:cNvPr id="244"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2657133" y="3985976"/>
            <a:ext cx="119083" cy="130240"/>
          </a:xfrm>
          <a:prstGeom prst="rect">
            <a:avLst/>
          </a:prstGeom>
          <a:noFill/>
          <a:extLst>
            <a:ext uri="{909E8E84-426E-40DD-AFC4-6F175D3DCCD1}">
              <a14:hiddenFill xmlns:a14="http://schemas.microsoft.com/office/drawing/2010/main">
                <a:solidFill>
                  <a:srgbClr val="FFFFFF"/>
                </a:solidFill>
              </a14:hiddenFill>
            </a:ext>
          </a:extLst>
        </p:spPr>
      </p:pic>
      <p:pic>
        <p:nvPicPr>
          <p:cNvPr id="245"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V="1">
            <a:off x="2719838" y="3607617"/>
            <a:ext cx="119083" cy="130240"/>
          </a:xfrm>
          <a:prstGeom prst="rect">
            <a:avLst/>
          </a:prstGeom>
          <a:noFill/>
          <a:extLst>
            <a:ext uri="{909E8E84-426E-40DD-AFC4-6F175D3DCCD1}">
              <a14:hiddenFill xmlns:a14="http://schemas.microsoft.com/office/drawing/2010/main">
                <a:solidFill>
                  <a:srgbClr val="FFFFFF"/>
                </a:solidFill>
              </a14:hiddenFill>
            </a:ext>
          </a:extLst>
        </p:spPr>
      </p:pic>
      <p:sp>
        <p:nvSpPr>
          <p:cNvPr id="246" name="ZoneTexte 245"/>
          <p:cNvSpPr txBox="1"/>
          <p:nvPr/>
        </p:nvSpPr>
        <p:spPr>
          <a:xfrm>
            <a:off x="66621" y="4030163"/>
            <a:ext cx="2233192"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71450" indent="-171450">
              <a:buFont typeface="Wingdings" panose="05000000000000000000" pitchFamily="2" charset="2"/>
              <a:buChar char="v"/>
            </a:pPr>
            <a:r>
              <a:rPr lang="fr-FR" sz="1200" dirty="0" smtClean="0"/>
              <a:t>Zone B</a:t>
            </a:r>
          </a:p>
          <a:p>
            <a:pPr marL="171450" indent="-171450">
              <a:buFont typeface="Wingdings" panose="05000000000000000000" pitchFamily="2" charset="2"/>
              <a:buChar char="v"/>
            </a:pPr>
            <a:r>
              <a:rPr lang="fr-FR" sz="1200" dirty="0" smtClean="0"/>
              <a:t>Travail devant le but avec déplacement et replacement</a:t>
            </a:r>
          </a:p>
          <a:p>
            <a:pPr marL="171450" indent="-171450">
              <a:buFont typeface="Wingdings" panose="05000000000000000000" pitchFamily="2" charset="2"/>
              <a:buChar char="v"/>
            </a:pPr>
            <a:r>
              <a:rPr lang="fr-FR" sz="1200" dirty="0" smtClean="0"/>
              <a:t>Trois centres de la droite puis trois centre de la gauche </a:t>
            </a:r>
            <a:endParaRPr lang="fr-FR" sz="1200" dirty="0" smtClean="0"/>
          </a:p>
        </p:txBody>
      </p:sp>
      <p:sp>
        <p:nvSpPr>
          <p:cNvPr id="247" name="ZoneTexte 246"/>
          <p:cNvSpPr txBox="1"/>
          <p:nvPr/>
        </p:nvSpPr>
        <p:spPr>
          <a:xfrm>
            <a:off x="2850017" y="2738993"/>
            <a:ext cx="1082030" cy="369332"/>
          </a:xfrm>
          <a:prstGeom prst="rect">
            <a:avLst/>
          </a:prstGeom>
          <a:noFill/>
        </p:spPr>
        <p:txBody>
          <a:bodyPr wrap="square" rtlCol="0">
            <a:spAutoFit/>
          </a:bodyPr>
          <a:lstStyle/>
          <a:p>
            <a:r>
              <a:rPr lang="fr-FR" dirty="0" smtClean="0"/>
              <a:t>Zone A</a:t>
            </a:r>
            <a:endParaRPr lang="fr-FR" dirty="0"/>
          </a:p>
        </p:txBody>
      </p:sp>
      <p:sp>
        <p:nvSpPr>
          <p:cNvPr id="248" name="ZoneTexte 247"/>
          <p:cNvSpPr txBox="1"/>
          <p:nvPr/>
        </p:nvSpPr>
        <p:spPr>
          <a:xfrm>
            <a:off x="6741893" y="2941021"/>
            <a:ext cx="1082030" cy="369332"/>
          </a:xfrm>
          <a:prstGeom prst="rect">
            <a:avLst/>
          </a:prstGeom>
          <a:noFill/>
        </p:spPr>
        <p:txBody>
          <a:bodyPr wrap="square" rtlCol="0">
            <a:spAutoFit/>
          </a:bodyPr>
          <a:lstStyle/>
          <a:p>
            <a:r>
              <a:rPr lang="fr-FR" dirty="0" smtClean="0"/>
              <a:t>Zone B</a:t>
            </a:r>
            <a:endParaRPr lang="fr-FR" dirty="0"/>
          </a:p>
        </p:txBody>
      </p:sp>
    </p:spTree>
    <p:extLst>
      <p:ext uri="{BB962C8B-B14F-4D97-AF65-F5344CB8AC3E}">
        <p14:creationId xmlns:p14="http://schemas.microsoft.com/office/powerpoint/2010/main" val="1841991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
            </a:r>
            <a:br>
              <a:rPr lang="fr-FR" dirty="0" smtClean="0"/>
            </a:br>
            <a:endParaRPr lang="fr-FR" dirty="0"/>
          </a:p>
        </p:txBody>
      </p:sp>
      <p:sp>
        <p:nvSpPr>
          <p:cNvPr id="3" name="Sous-titre 2"/>
          <p:cNvSpPr>
            <a:spLocks noGrp="1"/>
          </p:cNvSpPr>
          <p:nvPr>
            <p:ph type="subTitle" idx="1"/>
          </p:nvPr>
        </p:nvSpPr>
        <p:spPr>
          <a:xfrm>
            <a:off x="3084937" y="5358"/>
            <a:ext cx="5015455" cy="455788"/>
          </a:xfrm>
          <a:solidFill>
            <a:srgbClr val="FFFF00"/>
          </a:solidFill>
        </p:spPr>
        <p:txBody>
          <a:bodyPr>
            <a:normAutofit lnSpcReduction="1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Thème</a:t>
            </a:r>
            <a:r>
              <a:rPr lang="fr-F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fr-F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de la séance:</a:t>
            </a:r>
          </a:p>
        </p:txBody>
      </p:sp>
      <p:sp>
        <p:nvSpPr>
          <p:cNvPr id="1033" name="ZoneTexte 1032"/>
          <p:cNvSpPr txBox="1"/>
          <p:nvPr/>
        </p:nvSpPr>
        <p:spPr>
          <a:xfrm>
            <a:off x="12034" y="5358"/>
            <a:ext cx="1195697"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dirty="0" smtClean="0"/>
              <a:t>Matériel</a:t>
            </a:r>
            <a:endParaRPr lang="fr-FR" dirty="0"/>
          </a:p>
        </p:txBody>
      </p:sp>
      <p:sp>
        <p:nvSpPr>
          <p:cNvPr id="23" name="ZoneTexte 22"/>
          <p:cNvSpPr txBox="1"/>
          <p:nvPr/>
        </p:nvSpPr>
        <p:spPr>
          <a:xfrm>
            <a:off x="1437378" y="650805"/>
            <a:ext cx="308528" cy="221173"/>
          </a:xfrm>
          <a:prstGeom prst="rect">
            <a:avLst/>
          </a:prstGeom>
          <a:noFill/>
        </p:spPr>
        <p:txBody>
          <a:bodyPr wrap="square" rtlCol="0">
            <a:spAutoFit/>
          </a:bodyPr>
          <a:lstStyle/>
          <a:p>
            <a:r>
              <a:rPr lang="fr-FR" sz="800" dirty="0" smtClean="0"/>
              <a:t>20</a:t>
            </a:r>
            <a:endParaRPr lang="fr-FR" sz="800" dirty="0"/>
          </a:p>
        </p:txBody>
      </p:sp>
      <p:pic>
        <p:nvPicPr>
          <p:cNvPr id="1027"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2807" y="449587"/>
            <a:ext cx="119083" cy="121892"/>
          </a:xfrm>
          <a:prstGeom prst="rect">
            <a:avLst/>
          </a:prstGeom>
          <a:noFill/>
          <a:extLst>
            <a:ext uri="{909E8E84-426E-40DD-AFC4-6F175D3DCCD1}">
              <a14:hiddenFill xmlns:a14="http://schemas.microsoft.com/office/drawing/2010/main">
                <a:solidFill>
                  <a:srgbClr val="FFFFFF"/>
                </a:solidFill>
              </a14:hiddenFill>
            </a:ext>
          </a:extLst>
        </p:spPr>
      </p:pic>
      <p:grpSp>
        <p:nvGrpSpPr>
          <p:cNvPr id="1030" name="Groupe 1029"/>
          <p:cNvGrpSpPr/>
          <p:nvPr/>
        </p:nvGrpSpPr>
        <p:grpSpPr>
          <a:xfrm>
            <a:off x="12034" y="370138"/>
            <a:ext cx="1661864" cy="539397"/>
            <a:chOff x="749896" y="764704"/>
            <a:chExt cx="1661864" cy="525425"/>
          </a:xfrm>
        </p:grpSpPr>
        <p:grpSp>
          <p:nvGrpSpPr>
            <p:cNvPr id="21" name="Groupe 20"/>
            <p:cNvGrpSpPr/>
            <p:nvPr/>
          </p:nvGrpSpPr>
          <p:grpSpPr>
            <a:xfrm>
              <a:off x="749896" y="764704"/>
              <a:ext cx="1661864" cy="525425"/>
              <a:chOff x="749896" y="764704"/>
              <a:chExt cx="1517848" cy="525425"/>
            </a:xfrm>
          </p:grpSpPr>
          <p:sp>
            <p:nvSpPr>
              <p:cNvPr id="4" name="Rectangle 3"/>
              <p:cNvSpPr/>
              <p:nvPr/>
            </p:nvSpPr>
            <p:spPr>
              <a:xfrm>
                <a:off x="749896" y="764704"/>
                <a:ext cx="1517848"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8" name="Connecteur droit 7"/>
              <p:cNvCxnSpPr/>
              <p:nvPr/>
            </p:nvCxnSpPr>
            <p:spPr>
              <a:xfrm>
                <a:off x="97160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187624"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a:off x="1403648"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1619672"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1835696" y="786073"/>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051720" y="764704"/>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a:stCxn id="4" idx="1"/>
                <a:endCxn id="4" idx="3"/>
              </p:cNvCxnSpPr>
              <p:nvPr/>
            </p:nvCxnSpPr>
            <p:spPr>
              <a:xfrm>
                <a:off x="749896" y="1016732"/>
                <a:ext cx="15178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6" name="ZoneTexte 25"/>
            <p:cNvSpPr txBox="1"/>
            <p:nvPr/>
          </p:nvSpPr>
          <p:spPr>
            <a:xfrm>
              <a:off x="1938719" y="1038101"/>
              <a:ext cx="308528" cy="215444"/>
            </a:xfrm>
            <a:prstGeom prst="rect">
              <a:avLst/>
            </a:prstGeom>
            <a:noFill/>
          </p:spPr>
          <p:txBody>
            <a:bodyPr wrap="square" rtlCol="0">
              <a:spAutoFit/>
            </a:bodyPr>
            <a:lstStyle/>
            <a:p>
              <a:r>
                <a:rPr lang="fr-FR" sz="800" dirty="0" smtClean="0"/>
                <a:t>20</a:t>
              </a:r>
              <a:endParaRPr lang="fr-FR" sz="800" dirty="0"/>
            </a:p>
          </p:txBody>
        </p:sp>
        <p:sp>
          <p:nvSpPr>
            <p:cNvPr id="29" name="ZoneTexte 28"/>
            <p:cNvSpPr txBox="1"/>
            <p:nvPr/>
          </p:nvSpPr>
          <p:spPr>
            <a:xfrm>
              <a:off x="1702198" y="1038101"/>
              <a:ext cx="308528" cy="215444"/>
            </a:xfrm>
            <a:prstGeom prst="rect">
              <a:avLst/>
            </a:prstGeom>
            <a:noFill/>
          </p:spPr>
          <p:txBody>
            <a:bodyPr wrap="square" rtlCol="0">
              <a:spAutoFit/>
            </a:bodyPr>
            <a:lstStyle/>
            <a:p>
              <a:r>
                <a:rPr lang="fr-FR" sz="800" dirty="0" smtClean="0"/>
                <a:t>2</a:t>
              </a:r>
              <a:endParaRPr lang="fr-FR" sz="800" dirty="0"/>
            </a:p>
          </p:txBody>
        </p:sp>
        <p:sp>
          <p:nvSpPr>
            <p:cNvPr id="30" name="ZoneTexte 29"/>
            <p:cNvSpPr txBox="1"/>
            <p:nvPr/>
          </p:nvSpPr>
          <p:spPr>
            <a:xfrm>
              <a:off x="1465677" y="1053753"/>
              <a:ext cx="308528" cy="215444"/>
            </a:xfrm>
            <a:prstGeom prst="rect">
              <a:avLst/>
            </a:prstGeom>
            <a:noFill/>
          </p:spPr>
          <p:txBody>
            <a:bodyPr wrap="square" rtlCol="0">
              <a:spAutoFit/>
            </a:bodyPr>
            <a:lstStyle/>
            <a:p>
              <a:r>
                <a:rPr lang="fr-FR" sz="800" dirty="0"/>
                <a:t>6</a:t>
              </a:r>
            </a:p>
          </p:txBody>
        </p:sp>
        <p:sp>
          <p:nvSpPr>
            <p:cNvPr id="31" name="ZoneTexte 30"/>
            <p:cNvSpPr txBox="1"/>
            <p:nvPr/>
          </p:nvSpPr>
          <p:spPr>
            <a:xfrm>
              <a:off x="1229156" y="1038101"/>
              <a:ext cx="308528" cy="215444"/>
            </a:xfrm>
            <a:prstGeom prst="rect">
              <a:avLst/>
            </a:prstGeom>
            <a:noFill/>
          </p:spPr>
          <p:txBody>
            <a:bodyPr wrap="square" rtlCol="0">
              <a:spAutoFit/>
            </a:bodyPr>
            <a:lstStyle/>
            <a:p>
              <a:r>
                <a:rPr lang="fr-FR" sz="800" dirty="0"/>
                <a:t>8</a:t>
              </a:r>
            </a:p>
          </p:txBody>
        </p:sp>
        <p:sp>
          <p:nvSpPr>
            <p:cNvPr id="32" name="ZoneTexte 31"/>
            <p:cNvSpPr txBox="1"/>
            <p:nvPr/>
          </p:nvSpPr>
          <p:spPr>
            <a:xfrm>
              <a:off x="992636" y="1038101"/>
              <a:ext cx="308528" cy="215444"/>
            </a:xfrm>
            <a:prstGeom prst="rect">
              <a:avLst/>
            </a:prstGeom>
            <a:noFill/>
          </p:spPr>
          <p:txBody>
            <a:bodyPr wrap="square" rtlCol="0">
              <a:spAutoFit/>
            </a:bodyPr>
            <a:lstStyle/>
            <a:p>
              <a:r>
                <a:rPr lang="fr-FR" sz="800" dirty="0" smtClean="0"/>
                <a:t>0</a:t>
              </a:r>
              <a:endParaRPr lang="fr-FR" sz="800" dirty="0"/>
            </a:p>
          </p:txBody>
        </p:sp>
        <p:sp>
          <p:nvSpPr>
            <p:cNvPr id="33" name="ZoneTexte 32"/>
            <p:cNvSpPr txBox="1"/>
            <p:nvPr/>
          </p:nvSpPr>
          <p:spPr>
            <a:xfrm>
              <a:off x="749896" y="1038101"/>
              <a:ext cx="308528" cy="215444"/>
            </a:xfrm>
            <a:prstGeom prst="rect">
              <a:avLst/>
            </a:prstGeom>
            <a:noFill/>
          </p:spPr>
          <p:txBody>
            <a:bodyPr wrap="square" rtlCol="0">
              <a:spAutoFit/>
            </a:bodyPr>
            <a:lstStyle/>
            <a:p>
              <a:r>
                <a:rPr lang="fr-FR" sz="800" dirty="0" smtClean="0"/>
                <a:t>2</a:t>
              </a:r>
              <a:endParaRPr lang="fr-FR" sz="800" dirty="0"/>
            </a:p>
          </p:txBody>
        </p:sp>
      </p:grpSp>
      <p:sp>
        <p:nvSpPr>
          <p:cNvPr id="24" name="Triangle isocèle 23"/>
          <p:cNvSpPr/>
          <p:nvPr/>
        </p:nvSpPr>
        <p:spPr>
          <a:xfrm>
            <a:off x="1036342" y="392074"/>
            <a:ext cx="61491" cy="236793"/>
          </a:xfrm>
          <a:prstGeom prst="triangle">
            <a:avLst/>
          </a:prstGeom>
          <a:solidFill>
            <a:srgbClr val="FFC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Triangle isocèle 24"/>
          <p:cNvSpPr/>
          <p:nvPr/>
        </p:nvSpPr>
        <p:spPr>
          <a:xfrm>
            <a:off x="1241525" y="497557"/>
            <a:ext cx="144016" cy="73923"/>
          </a:xfrm>
          <a:prstGeom prst="triangle">
            <a:avLst/>
          </a:prstGeom>
          <a:solidFill>
            <a:srgbClr val="FF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Ellipse 33"/>
          <p:cNvSpPr/>
          <p:nvPr/>
        </p:nvSpPr>
        <p:spPr>
          <a:xfrm>
            <a:off x="738485" y="510470"/>
            <a:ext cx="216024" cy="73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39" name="Groupe 38"/>
          <p:cNvGrpSpPr/>
          <p:nvPr/>
        </p:nvGrpSpPr>
        <p:grpSpPr>
          <a:xfrm>
            <a:off x="563302" y="391286"/>
            <a:ext cx="45719" cy="221768"/>
            <a:chOff x="1430628" y="1412776"/>
            <a:chExt cx="45719" cy="318119"/>
          </a:xfrm>
          <a:solidFill>
            <a:srgbClr val="00B0F0"/>
          </a:solidFill>
        </p:grpSpPr>
        <p:cxnSp>
          <p:nvCxnSpPr>
            <p:cNvPr id="37" name="Connecteur droit 36"/>
            <p:cNvCxnSpPr/>
            <p:nvPr/>
          </p:nvCxnSpPr>
          <p:spPr>
            <a:xfrm>
              <a:off x="1455840" y="1412776"/>
              <a:ext cx="0" cy="288032"/>
            </a:xfrm>
            <a:prstGeom prst="line">
              <a:avLst/>
            </a:prstGeom>
            <a:grpFill/>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Trapèze 37"/>
            <p:cNvSpPr/>
            <p:nvPr/>
          </p:nvSpPr>
          <p:spPr>
            <a:xfrm>
              <a:off x="1430628" y="1685176"/>
              <a:ext cx="45719" cy="45719"/>
            </a:xfrm>
            <a:prstGeom prst="trapezoi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029" name="Groupe 1028"/>
          <p:cNvGrpSpPr/>
          <p:nvPr/>
        </p:nvGrpSpPr>
        <p:grpSpPr>
          <a:xfrm>
            <a:off x="33608" y="434994"/>
            <a:ext cx="208073" cy="157086"/>
            <a:chOff x="1115616" y="1466782"/>
            <a:chExt cx="231267" cy="162018"/>
          </a:xfrm>
        </p:grpSpPr>
        <p:cxnSp>
          <p:nvCxnSpPr>
            <p:cNvPr id="41" name="Connecteur droit 40"/>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2" name="Groupe 101"/>
          <p:cNvGrpSpPr/>
          <p:nvPr/>
        </p:nvGrpSpPr>
        <p:grpSpPr>
          <a:xfrm>
            <a:off x="320562" y="477841"/>
            <a:ext cx="92774" cy="92404"/>
            <a:chOff x="1115616" y="1466782"/>
            <a:chExt cx="231267" cy="162018"/>
          </a:xfrm>
        </p:grpSpPr>
        <p:cxnSp>
          <p:nvCxnSpPr>
            <p:cNvPr id="103" name="Connecteur droit 102"/>
            <p:cNvCxnSpPr/>
            <p:nvPr/>
          </p:nvCxnSpPr>
          <p:spPr>
            <a:xfrm flipV="1">
              <a:off x="1115616"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necteur droit 103"/>
            <p:cNvCxnSpPr/>
            <p:nvPr/>
          </p:nvCxnSpPr>
          <p:spPr>
            <a:xfrm flipV="1">
              <a:off x="1301164" y="1484784"/>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Connecteur droit 104"/>
            <p:cNvCxnSpPr/>
            <p:nvPr/>
          </p:nvCxnSpPr>
          <p:spPr>
            <a:xfrm>
              <a:off x="1115616" y="1484784"/>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flipV="1">
              <a:off x="111561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Connecteur droit 106"/>
            <p:cNvCxnSpPr/>
            <p:nvPr/>
          </p:nvCxnSpPr>
          <p:spPr>
            <a:xfrm flipV="1">
              <a:off x="1300496" y="1466782"/>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necteur droit 107"/>
            <p:cNvCxnSpPr/>
            <p:nvPr/>
          </p:nvCxnSpPr>
          <p:spPr>
            <a:xfrm flipV="1">
              <a:off x="1346883"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necteur droit 108"/>
            <p:cNvCxnSpPr/>
            <p:nvPr/>
          </p:nvCxnSpPr>
          <p:spPr>
            <a:xfrm flipV="1">
              <a:off x="1300496" y="161079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necteur droit 109"/>
            <p:cNvCxnSpPr/>
            <p:nvPr/>
          </p:nvCxnSpPr>
          <p:spPr>
            <a:xfrm>
              <a:off x="1161335" y="1466782"/>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necteur droit 110"/>
            <p:cNvCxnSpPr/>
            <p:nvPr/>
          </p:nvCxnSpPr>
          <p:spPr>
            <a:xfrm flipV="1">
              <a:off x="1163004" y="1466782"/>
              <a:ext cx="0" cy="144016"/>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necteur droit 111"/>
            <p:cNvCxnSpPr/>
            <p:nvPr/>
          </p:nvCxnSpPr>
          <p:spPr>
            <a:xfrm flipV="1">
              <a:off x="1116665" y="1607108"/>
              <a:ext cx="46387" cy="18002"/>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necteur droit 112"/>
            <p:cNvCxnSpPr/>
            <p:nvPr/>
          </p:nvCxnSpPr>
          <p:spPr>
            <a:xfrm>
              <a:off x="1161335" y="1604919"/>
              <a:ext cx="185548"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4" name="Rectangle 1033"/>
          <p:cNvSpPr/>
          <p:nvPr/>
        </p:nvSpPr>
        <p:spPr>
          <a:xfrm>
            <a:off x="0" y="909535"/>
            <a:ext cx="4067944" cy="8841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36" name="Connecteur droit 1035"/>
          <p:cNvCxnSpPr/>
          <p:nvPr/>
        </p:nvCxnSpPr>
        <p:spPr>
          <a:xfrm>
            <a:off x="114694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Connecteur droit 122"/>
          <p:cNvCxnSpPr/>
          <p:nvPr/>
        </p:nvCxnSpPr>
        <p:spPr>
          <a:xfrm>
            <a:off x="2722882" y="909535"/>
            <a:ext cx="1" cy="88412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Connecteur droit 128"/>
          <p:cNvCxnSpPr>
            <a:stCxn id="1034" idx="3"/>
            <a:endCxn id="1034" idx="1"/>
          </p:cNvCxnSpPr>
          <p:nvPr/>
        </p:nvCxnSpPr>
        <p:spPr>
          <a:xfrm flipH="1">
            <a:off x="0" y="1351599"/>
            <a:ext cx="40679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9" name="Connecteur droit avec flèche 1048"/>
          <p:cNvCxnSpPr/>
          <p:nvPr/>
        </p:nvCxnSpPr>
        <p:spPr>
          <a:xfrm>
            <a:off x="1253816" y="1162143"/>
            <a:ext cx="1194999"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Connecteur droit avec flèche 63"/>
          <p:cNvCxnSpPr/>
          <p:nvPr/>
        </p:nvCxnSpPr>
        <p:spPr>
          <a:xfrm>
            <a:off x="80657" y="1162143"/>
            <a:ext cx="1059837" cy="0"/>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36" name="Groupe 35"/>
          <p:cNvGrpSpPr/>
          <p:nvPr/>
        </p:nvGrpSpPr>
        <p:grpSpPr>
          <a:xfrm>
            <a:off x="2742766" y="1045558"/>
            <a:ext cx="1279549" cy="224489"/>
            <a:chOff x="46552" y="2768404"/>
            <a:chExt cx="1188823" cy="127985"/>
          </a:xfrm>
        </p:grpSpPr>
        <p:sp>
          <p:nvSpPr>
            <p:cNvPr id="27" name="Forme libre 26"/>
            <p:cNvSpPr/>
            <p:nvPr/>
          </p:nvSpPr>
          <p:spPr>
            <a:xfrm>
              <a:off x="46552" y="2768404"/>
              <a:ext cx="1055053" cy="127985"/>
            </a:xfrm>
            <a:custGeom>
              <a:avLst/>
              <a:gdLst>
                <a:gd name="connsiteX0" fmla="*/ 0 w 1619250"/>
                <a:gd name="connsiteY0" fmla="*/ 222446 h 255970"/>
                <a:gd name="connsiteX1" fmla="*/ 381000 w 1619250"/>
                <a:gd name="connsiteY1" fmla="*/ 3371 h 255970"/>
                <a:gd name="connsiteX2" fmla="*/ 533400 w 1619250"/>
                <a:gd name="connsiteY2" fmla="*/ 98621 h 255970"/>
                <a:gd name="connsiteX3" fmla="*/ 723900 w 1619250"/>
                <a:gd name="connsiteY3" fmla="*/ 222446 h 255970"/>
                <a:gd name="connsiteX4" fmla="*/ 1171575 w 1619250"/>
                <a:gd name="connsiteY4" fmla="*/ 31946 h 255970"/>
                <a:gd name="connsiteX5" fmla="*/ 1371600 w 1619250"/>
                <a:gd name="connsiteY5" fmla="*/ 222446 h 255970"/>
                <a:gd name="connsiteX6" fmla="*/ 1619250 w 1619250"/>
                <a:gd name="connsiteY6" fmla="*/ 251021 h 255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9250" h="255970">
                  <a:moveTo>
                    <a:pt x="0" y="222446"/>
                  </a:moveTo>
                  <a:cubicBezTo>
                    <a:pt x="146050" y="123227"/>
                    <a:pt x="292100" y="24008"/>
                    <a:pt x="381000" y="3371"/>
                  </a:cubicBezTo>
                  <a:cubicBezTo>
                    <a:pt x="469900" y="-17266"/>
                    <a:pt x="476250" y="62108"/>
                    <a:pt x="533400" y="98621"/>
                  </a:cubicBezTo>
                  <a:cubicBezTo>
                    <a:pt x="590550" y="135133"/>
                    <a:pt x="617538" y="233558"/>
                    <a:pt x="723900" y="222446"/>
                  </a:cubicBezTo>
                  <a:cubicBezTo>
                    <a:pt x="830262" y="211334"/>
                    <a:pt x="1063625" y="31946"/>
                    <a:pt x="1171575" y="31946"/>
                  </a:cubicBezTo>
                  <a:cubicBezTo>
                    <a:pt x="1279525" y="31946"/>
                    <a:pt x="1296988" y="185934"/>
                    <a:pt x="1371600" y="222446"/>
                  </a:cubicBezTo>
                  <a:cubicBezTo>
                    <a:pt x="1446212" y="258958"/>
                    <a:pt x="1589088" y="260546"/>
                    <a:pt x="1619250" y="251021"/>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5" name="Connecteur droit avec flèche 34"/>
            <p:cNvCxnSpPr>
              <a:stCxn id="27" idx="6"/>
            </p:cNvCxnSpPr>
            <p:nvPr/>
          </p:nvCxnSpPr>
          <p:spPr>
            <a:xfrm>
              <a:off x="1101605" y="2893915"/>
              <a:ext cx="133770" cy="247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0" name="ZoneTexte 39"/>
          <p:cNvSpPr txBox="1"/>
          <p:nvPr/>
        </p:nvSpPr>
        <p:spPr>
          <a:xfrm>
            <a:off x="0" y="1436470"/>
            <a:ext cx="1281768" cy="302695"/>
          </a:xfrm>
          <a:prstGeom prst="rect">
            <a:avLst/>
          </a:prstGeom>
          <a:noFill/>
        </p:spPr>
        <p:txBody>
          <a:bodyPr wrap="square" rtlCol="0">
            <a:spAutoFit/>
          </a:bodyPr>
          <a:lstStyle/>
          <a:p>
            <a:r>
              <a:rPr lang="fr-FR" sz="800" dirty="0" smtClean="0"/>
              <a:t>Déplacement joueur</a:t>
            </a:r>
            <a:endParaRPr lang="fr-FR" sz="800" dirty="0"/>
          </a:p>
        </p:txBody>
      </p:sp>
      <p:sp>
        <p:nvSpPr>
          <p:cNvPr id="81" name="ZoneTexte 80"/>
          <p:cNvSpPr txBox="1"/>
          <p:nvPr/>
        </p:nvSpPr>
        <p:spPr>
          <a:xfrm>
            <a:off x="1139099" y="1454677"/>
            <a:ext cx="1281768" cy="302695"/>
          </a:xfrm>
          <a:prstGeom prst="rect">
            <a:avLst/>
          </a:prstGeom>
          <a:noFill/>
        </p:spPr>
        <p:txBody>
          <a:bodyPr wrap="square" rtlCol="0">
            <a:spAutoFit/>
          </a:bodyPr>
          <a:lstStyle/>
          <a:p>
            <a:r>
              <a:rPr lang="fr-FR" sz="800" dirty="0" smtClean="0"/>
              <a:t>Déplacement Ballon</a:t>
            </a:r>
            <a:endParaRPr lang="fr-FR" sz="800" dirty="0"/>
          </a:p>
        </p:txBody>
      </p:sp>
      <p:sp>
        <p:nvSpPr>
          <p:cNvPr id="82" name="ZoneTexte 81"/>
          <p:cNvSpPr txBox="1"/>
          <p:nvPr/>
        </p:nvSpPr>
        <p:spPr>
          <a:xfrm>
            <a:off x="2743224" y="1461179"/>
            <a:ext cx="1565642" cy="251315"/>
          </a:xfrm>
          <a:prstGeom prst="rect">
            <a:avLst/>
          </a:prstGeom>
          <a:noFill/>
        </p:spPr>
        <p:txBody>
          <a:bodyPr wrap="square" rtlCol="0">
            <a:spAutoFit/>
          </a:bodyPr>
          <a:lstStyle/>
          <a:p>
            <a:r>
              <a:rPr lang="fr-FR" sz="800" dirty="0" smtClean="0"/>
              <a:t>Déplacement joueur/Ballon</a:t>
            </a:r>
            <a:endParaRPr lang="fr-FR" sz="800" dirty="0"/>
          </a:p>
        </p:txBody>
      </p:sp>
      <p:sp>
        <p:nvSpPr>
          <p:cNvPr id="56" name="ZoneTexte 55"/>
          <p:cNvSpPr txBox="1"/>
          <p:nvPr/>
        </p:nvSpPr>
        <p:spPr>
          <a:xfrm>
            <a:off x="4067944" y="908760"/>
            <a:ext cx="1620000" cy="360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le ballon</a:t>
            </a:r>
            <a:endParaRPr lang="fr-FR" sz="1400" dirty="0"/>
          </a:p>
        </p:txBody>
      </p:sp>
      <p:sp>
        <p:nvSpPr>
          <p:cNvPr id="88" name="ZoneTexte 87"/>
          <p:cNvSpPr txBox="1"/>
          <p:nvPr/>
        </p:nvSpPr>
        <p:spPr>
          <a:xfrm>
            <a:off x="4067944" y="1271663"/>
            <a:ext cx="1620000"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On a pas le ballon</a:t>
            </a:r>
            <a:endParaRPr lang="fr-FR" sz="1400" dirty="0"/>
          </a:p>
        </p:txBody>
      </p:sp>
      <p:sp>
        <p:nvSpPr>
          <p:cNvPr id="89" name="ZoneTexte 88"/>
          <p:cNvSpPr txBox="1"/>
          <p:nvPr/>
        </p:nvSpPr>
        <p:spPr>
          <a:xfrm>
            <a:off x="5580312" y="908760"/>
            <a:ext cx="1800000" cy="360000"/>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Conserver /Progresser</a:t>
            </a:r>
            <a:endParaRPr lang="fr-FR" sz="1400" dirty="0"/>
          </a:p>
        </p:txBody>
      </p:sp>
      <p:sp>
        <p:nvSpPr>
          <p:cNvPr id="90" name="ZoneTexte 89"/>
          <p:cNvSpPr txBox="1"/>
          <p:nvPr/>
        </p:nvSpPr>
        <p:spPr>
          <a:xfrm>
            <a:off x="5581676" y="1263908"/>
            <a:ext cx="1798836" cy="522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la Progression</a:t>
            </a:r>
            <a:endParaRPr lang="fr-FR" sz="1400" dirty="0"/>
          </a:p>
        </p:txBody>
      </p:sp>
      <p:sp>
        <p:nvSpPr>
          <p:cNvPr id="91" name="ZoneTexte 90"/>
          <p:cNvSpPr txBox="1"/>
          <p:nvPr/>
        </p:nvSpPr>
        <p:spPr>
          <a:xfrm>
            <a:off x="7380512" y="908760"/>
            <a:ext cx="1800000" cy="360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Déséquilibrer/Finir</a:t>
            </a:r>
            <a:endParaRPr lang="fr-FR" sz="1400" dirty="0"/>
          </a:p>
        </p:txBody>
      </p:sp>
      <p:sp>
        <p:nvSpPr>
          <p:cNvPr id="92" name="ZoneTexte 91"/>
          <p:cNvSpPr txBox="1"/>
          <p:nvPr/>
        </p:nvSpPr>
        <p:spPr>
          <a:xfrm>
            <a:off x="7380512" y="1263908"/>
            <a:ext cx="180000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400" dirty="0" smtClean="0"/>
              <a:t>S’opposer pour Protéger son but</a:t>
            </a:r>
            <a:endParaRPr lang="fr-FR" sz="1400" dirty="0"/>
          </a:p>
        </p:txBody>
      </p:sp>
      <p:sp>
        <p:nvSpPr>
          <p:cNvPr id="96" name="Sous-titre 2"/>
          <p:cNvSpPr txBox="1">
            <a:spLocks/>
          </p:cNvSpPr>
          <p:nvPr/>
        </p:nvSpPr>
        <p:spPr>
          <a:xfrm>
            <a:off x="2420867" y="441815"/>
            <a:ext cx="6695184" cy="462249"/>
          </a:xfrm>
          <a:prstGeom prst="rect">
            <a:avLst/>
          </a:prstGeom>
          <a:solidFill>
            <a:srgbClr val="FFC000"/>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FR" sz="2400" b="1" dirty="0" smtClean="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Occuper l’espace en Largeur et </a:t>
            </a:r>
            <a:r>
              <a:rPr lang="fr-FR" sz="2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Profondeur</a:t>
            </a:r>
          </a:p>
        </p:txBody>
      </p:sp>
      <p:pic>
        <p:nvPicPr>
          <p:cNvPr id="116" name="Picture 8" descr="C:\Users\antoine\AppData\Local\Microsoft\Windows\Temporary Internet Files\Content.IE5\WZG8ZIPE\493px-Soccer_field_-_empty[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3176844" y="950277"/>
            <a:ext cx="5064338" cy="6814076"/>
          </a:xfrm>
          <a:prstGeom prst="rect">
            <a:avLst/>
          </a:prstGeom>
          <a:noFill/>
          <a:extLst>
            <a:ext uri="{909E8E84-426E-40DD-AFC4-6F175D3DCCD1}">
              <a14:hiddenFill xmlns:a14="http://schemas.microsoft.com/office/drawing/2010/main">
                <a:solidFill>
                  <a:srgbClr val="FFFFFF"/>
                </a:solidFill>
              </a14:hiddenFill>
            </a:ext>
          </a:extLst>
        </p:spPr>
      </p:pic>
      <p:sp>
        <p:nvSpPr>
          <p:cNvPr id="18" name="ZoneTexte 17"/>
          <p:cNvSpPr txBox="1"/>
          <p:nvPr/>
        </p:nvSpPr>
        <p:spPr>
          <a:xfrm>
            <a:off x="34552" y="1916832"/>
            <a:ext cx="194516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b="1" u="sng" dirty="0" smtClean="0"/>
              <a:t>Jeu</a:t>
            </a:r>
            <a:endParaRPr lang="fr-FR" b="1" u="sng" dirty="0"/>
          </a:p>
        </p:txBody>
      </p:sp>
      <p:sp>
        <p:nvSpPr>
          <p:cNvPr id="19" name="ZoneTexte 18"/>
          <p:cNvSpPr txBox="1"/>
          <p:nvPr/>
        </p:nvSpPr>
        <p:spPr>
          <a:xfrm>
            <a:off x="37641" y="2426675"/>
            <a:ext cx="2233192"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1200" b="1" u="sng" dirty="0" smtClean="0"/>
              <a:t>Consignes: </a:t>
            </a:r>
          </a:p>
          <a:p>
            <a:r>
              <a:rPr lang="fr-FR" sz="1200" b="1" u="sng" dirty="0" smtClean="0"/>
              <a:t>Faire </a:t>
            </a:r>
            <a:r>
              <a:rPr lang="fr-FR" sz="1200" b="1" u="sng" dirty="0" err="1" smtClean="0"/>
              <a:t>quatres</a:t>
            </a:r>
            <a:r>
              <a:rPr lang="fr-FR" sz="1200" b="1" u="sng" dirty="0" smtClean="0"/>
              <a:t> groupes</a:t>
            </a:r>
          </a:p>
          <a:p>
            <a:pPr marL="171450" indent="-171450">
              <a:buFont typeface="Wingdings" panose="05000000000000000000" pitchFamily="2" charset="2"/>
              <a:buChar char="v"/>
            </a:pPr>
            <a:r>
              <a:rPr lang="fr-FR" sz="1200" dirty="0" smtClean="0"/>
              <a:t>Bien occuper les zones et se démarquer </a:t>
            </a:r>
          </a:p>
          <a:p>
            <a:pPr marL="171450" indent="-171450">
              <a:buFont typeface="Wingdings" panose="05000000000000000000" pitchFamily="2" charset="2"/>
              <a:buChar char="v"/>
            </a:pPr>
            <a:r>
              <a:rPr lang="fr-FR" sz="1200" dirty="0" smtClean="0"/>
              <a:t>Match sur tout le terrain 8 contre 8 suivant le </a:t>
            </a:r>
            <a:r>
              <a:rPr lang="fr-FR" sz="1200" dirty="0" err="1" smtClean="0"/>
              <a:t>nbr</a:t>
            </a:r>
            <a:r>
              <a:rPr lang="fr-FR" sz="1200" dirty="0" smtClean="0"/>
              <a:t> total de joueurs</a:t>
            </a:r>
            <a:endParaRPr lang="fr-FR" sz="1200" dirty="0"/>
          </a:p>
          <a:p>
            <a:pPr marL="171450" indent="-171450">
              <a:buFont typeface="Wingdings" panose="05000000000000000000" pitchFamily="2" charset="2"/>
              <a:buChar char="v"/>
            </a:pPr>
            <a:endParaRPr lang="fr-FR" sz="1200" dirty="0" smtClean="0"/>
          </a:p>
          <a:p>
            <a:pPr marL="171450" indent="-171450">
              <a:buFont typeface="Wingdings" panose="05000000000000000000" pitchFamily="2" charset="2"/>
              <a:buChar char="v"/>
            </a:pPr>
            <a:endParaRPr lang="fr-FR" sz="1200" dirty="0" smtClean="0"/>
          </a:p>
        </p:txBody>
      </p:sp>
      <p:sp>
        <p:nvSpPr>
          <p:cNvPr id="175" name="ZoneTexte 174"/>
          <p:cNvSpPr txBox="1"/>
          <p:nvPr/>
        </p:nvSpPr>
        <p:spPr>
          <a:xfrm>
            <a:off x="107504" y="5795972"/>
            <a:ext cx="194516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fr-FR" b="1" dirty="0" smtClean="0"/>
              <a:t>Temps :40’ </a:t>
            </a:r>
            <a:endParaRPr lang="fr-FR" b="1" dirty="0"/>
          </a:p>
        </p:txBody>
      </p:sp>
      <p:sp>
        <p:nvSpPr>
          <p:cNvPr id="220" name="Ellipse 219"/>
          <p:cNvSpPr/>
          <p:nvPr/>
        </p:nvSpPr>
        <p:spPr>
          <a:xfrm rot="10800000" flipV="1">
            <a:off x="4223445" y="3356992"/>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1" name="Ellipse 220"/>
          <p:cNvSpPr/>
          <p:nvPr/>
        </p:nvSpPr>
        <p:spPr>
          <a:xfrm rot="10800000" flipV="1">
            <a:off x="5764682" y="3068960"/>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2" name="Ellipse 221"/>
          <p:cNvSpPr/>
          <p:nvPr/>
        </p:nvSpPr>
        <p:spPr>
          <a:xfrm rot="10800000" flipV="1">
            <a:off x="3685262" y="4220974"/>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3" name="Ellipse 222"/>
          <p:cNvSpPr/>
          <p:nvPr/>
        </p:nvSpPr>
        <p:spPr>
          <a:xfrm rot="10800000" flipV="1">
            <a:off x="5231557" y="4186871"/>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4" name="Ellipse 223"/>
          <p:cNvSpPr/>
          <p:nvPr/>
        </p:nvSpPr>
        <p:spPr>
          <a:xfrm rot="10800000" flipV="1">
            <a:off x="5447581" y="613108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5" name="Ellipse 224"/>
          <p:cNvSpPr/>
          <p:nvPr/>
        </p:nvSpPr>
        <p:spPr>
          <a:xfrm rot="10800000" flipV="1">
            <a:off x="7512047" y="2421067"/>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7" name="Ellipse 226"/>
          <p:cNvSpPr/>
          <p:nvPr/>
        </p:nvSpPr>
        <p:spPr>
          <a:xfrm rot="10800000" flipV="1">
            <a:off x="6516217" y="4114863"/>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9" name="Ellipse 228"/>
          <p:cNvSpPr/>
          <p:nvPr/>
        </p:nvSpPr>
        <p:spPr>
          <a:xfrm rot="10800000" flipV="1">
            <a:off x="3779912" y="613108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0" name="Ellipse 229"/>
          <p:cNvSpPr/>
          <p:nvPr/>
        </p:nvSpPr>
        <p:spPr>
          <a:xfrm rot="10800000" flipV="1">
            <a:off x="3131841" y="2242654"/>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2" name="Ellipse 231"/>
          <p:cNvSpPr/>
          <p:nvPr/>
        </p:nvSpPr>
        <p:spPr>
          <a:xfrm rot="10800000" flipV="1">
            <a:off x="7380313" y="3645024"/>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3" name="Ellipse 232"/>
          <p:cNvSpPr/>
          <p:nvPr/>
        </p:nvSpPr>
        <p:spPr>
          <a:xfrm rot="10800000" flipV="1">
            <a:off x="8532440" y="4241877"/>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4" name="Ellipse 233"/>
          <p:cNvSpPr/>
          <p:nvPr/>
        </p:nvSpPr>
        <p:spPr>
          <a:xfrm rot="10800000" flipV="1">
            <a:off x="5872097" y="5266990"/>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5" name="Ellipse 234"/>
          <p:cNvSpPr/>
          <p:nvPr/>
        </p:nvSpPr>
        <p:spPr>
          <a:xfrm rot="10800000" flipV="1">
            <a:off x="7578314" y="4491116"/>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6" name="Ellipse 235"/>
          <p:cNvSpPr/>
          <p:nvPr/>
        </p:nvSpPr>
        <p:spPr>
          <a:xfrm rot="10800000" flipV="1">
            <a:off x="7890110" y="5933706"/>
            <a:ext cx="132531" cy="106225"/>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7" name="Ellipse 236"/>
          <p:cNvSpPr/>
          <p:nvPr/>
        </p:nvSpPr>
        <p:spPr>
          <a:xfrm rot="10800000" flipV="1">
            <a:off x="2722883" y="4251090"/>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38" name="Picture 3" descr="C:\Users\antoine\AppData\Local\Microsoft\Windows\Temporary Internet Files\Content.IE5\LDK3KDWD\Ballon_de_handball.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89148" y="4077072"/>
            <a:ext cx="175853" cy="180000"/>
          </a:xfrm>
          <a:prstGeom prst="rect">
            <a:avLst/>
          </a:prstGeom>
          <a:noFill/>
          <a:extLst>
            <a:ext uri="{909E8E84-426E-40DD-AFC4-6F175D3DCCD1}">
              <a14:hiddenFill xmlns:a14="http://schemas.microsoft.com/office/drawing/2010/main">
                <a:solidFill>
                  <a:srgbClr val="FFFFFF"/>
                </a:solidFill>
              </a14:hiddenFill>
            </a:ext>
          </a:extLst>
        </p:spPr>
      </p:pic>
      <p:cxnSp>
        <p:nvCxnSpPr>
          <p:cNvPr id="239" name="Connecteur droit avec flèche 238"/>
          <p:cNvCxnSpPr/>
          <p:nvPr/>
        </p:nvCxnSpPr>
        <p:spPr>
          <a:xfrm flipV="1">
            <a:off x="2877074" y="2398419"/>
            <a:ext cx="280428" cy="17164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Ellipse 92"/>
          <p:cNvSpPr/>
          <p:nvPr/>
        </p:nvSpPr>
        <p:spPr>
          <a:xfrm rot="10800000" flipV="1">
            <a:off x="4295453" y="5013176"/>
            <a:ext cx="132531" cy="10622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00" name="Connecteur droit avec flèche 99"/>
          <p:cNvCxnSpPr/>
          <p:nvPr/>
        </p:nvCxnSpPr>
        <p:spPr>
          <a:xfrm flipV="1">
            <a:off x="5297822" y="2398419"/>
            <a:ext cx="216024" cy="1769556"/>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19" name="Connecteur droit avec flèche 118"/>
          <p:cNvCxnSpPr/>
          <p:nvPr/>
        </p:nvCxnSpPr>
        <p:spPr>
          <a:xfrm flipH="1" flipV="1">
            <a:off x="5364088" y="4327200"/>
            <a:ext cx="149758" cy="1803886"/>
          </a:xfrm>
          <a:prstGeom prst="straightConnector1">
            <a:avLst/>
          </a:prstGeom>
          <a:ln w="381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5330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1917</TotalTime>
  <Words>278</Words>
  <Application>Microsoft Office PowerPoint</Application>
  <PresentationFormat>Affichage à l'écran (4:3)</PresentationFormat>
  <Paragraphs>82</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antoine</dc:creator>
  <cp:lastModifiedBy>antoine</cp:lastModifiedBy>
  <cp:revision>189</cp:revision>
  <cp:lastPrinted>2015-08-21T13:50:04Z</cp:lastPrinted>
  <dcterms:created xsi:type="dcterms:W3CDTF">2015-08-19T13:15:57Z</dcterms:created>
  <dcterms:modified xsi:type="dcterms:W3CDTF">2016-02-02T19:38:33Z</dcterms:modified>
</cp:coreProperties>
</file>