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4" r:id="rId2"/>
    <p:sldId id="267" r:id="rId3"/>
  </p:sldIdLst>
  <p:sldSz cx="9144000" cy="6858000" type="screen4x3"/>
  <p:notesSz cx="6858000" cy="97155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020" y="324"/>
      </p:cViewPr>
      <p:guideLst>
        <p:guide orient="horz" pos="2160"/>
        <p:guide pos="2880"/>
      </p:guideLst>
    </p:cSldViewPr>
  </p:slideViewPr>
  <p:notesTextViewPr>
    <p:cViewPr>
      <p:scale>
        <a:sx n="400" d="100"/>
        <a:sy n="4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857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85775"/>
          </a:xfrm>
          <a:prstGeom prst="rect">
            <a:avLst/>
          </a:prstGeom>
        </p:spPr>
        <p:txBody>
          <a:bodyPr vert="horz" lIns="91440" tIns="45720" rIns="91440" bIns="45720" rtlCol="0"/>
          <a:lstStyle>
            <a:lvl1pPr algn="r">
              <a:defRPr sz="1200"/>
            </a:lvl1pPr>
          </a:lstStyle>
          <a:p>
            <a:fld id="{EF7835B9-DFC7-4980-880D-5F782C12ED86}" type="datetimeFigureOut">
              <a:rPr lang="fr-FR" smtClean="0"/>
              <a:t>25/02/2016</a:t>
            </a:fld>
            <a:endParaRPr lang="fr-FR"/>
          </a:p>
        </p:txBody>
      </p:sp>
      <p:sp>
        <p:nvSpPr>
          <p:cNvPr id="4" name="Espace réservé de l'image des diapositives 3"/>
          <p:cNvSpPr>
            <a:spLocks noGrp="1" noRot="1" noChangeAspect="1"/>
          </p:cNvSpPr>
          <p:nvPr>
            <p:ph type="sldImg" idx="2"/>
          </p:nvPr>
        </p:nvSpPr>
        <p:spPr>
          <a:xfrm>
            <a:off x="1000125" y="728663"/>
            <a:ext cx="4857750" cy="3643312"/>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614863"/>
            <a:ext cx="5486400" cy="4371975"/>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228039"/>
            <a:ext cx="2971800" cy="48577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9228039"/>
            <a:ext cx="2971800" cy="485775"/>
          </a:xfrm>
          <a:prstGeom prst="rect">
            <a:avLst/>
          </a:prstGeom>
        </p:spPr>
        <p:txBody>
          <a:bodyPr vert="horz" lIns="91440" tIns="45720" rIns="91440" bIns="45720" rtlCol="0" anchor="b"/>
          <a:lstStyle>
            <a:lvl1pPr algn="r">
              <a:defRPr sz="1200"/>
            </a:lvl1pPr>
          </a:lstStyle>
          <a:p>
            <a:fld id="{8E9CFAAD-75D3-4252-A6AA-B0FB905EC7DE}" type="slidenum">
              <a:rPr lang="fr-FR" smtClean="0"/>
              <a:t>‹N°›</a:t>
            </a:fld>
            <a:endParaRPr lang="fr-FR"/>
          </a:p>
        </p:txBody>
      </p:sp>
    </p:spTree>
    <p:extLst>
      <p:ext uri="{BB962C8B-B14F-4D97-AF65-F5344CB8AC3E}">
        <p14:creationId xmlns:p14="http://schemas.microsoft.com/office/powerpoint/2010/main" val="2063105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E3B657CA-B81B-42ED-B142-8A4AADDFA1CF}" type="datetimeFigureOut">
              <a:rPr lang="fr-FR" smtClean="0"/>
              <a:t>25/02/2016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80B715-E8B3-47C0-9AFD-AF0414147CD8}" type="slidenum">
              <a:rPr lang="fr-FR" smtClean="0"/>
              <a:t>‹N°›</a:t>
            </a:fld>
            <a:endParaRPr lang="fr-FR"/>
          </a:p>
        </p:txBody>
      </p:sp>
    </p:spTree>
    <p:extLst>
      <p:ext uri="{BB962C8B-B14F-4D97-AF65-F5344CB8AC3E}">
        <p14:creationId xmlns:p14="http://schemas.microsoft.com/office/powerpoint/2010/main" val="2572242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3B657CA-B81B-42ED-B142-8A4AADDFA1CF}" type="datetimeFigureOut">
              <a:rPr lang="fr-FR" smtClean="0"/>
              <a:t>25/02/2016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80B715-E8B3-47C0-9AFD-AF0414147CD8}" type="slidenum">
              <a:rPr lang="fr-FR" smtClean="0"/>
              <a:t>‹N°›</a:t>
            </a:fld>
            <a:endParaRPr lang="fr-FR"/>
          </a:p>
        </p:txBody>
      </p:sp>
    </p:spTree>
    <p:extLst>
      <p:ext uri="{BB962C8B-B14F-4D97-AF65-F5344CB8AC3E}">
        <p14:creationId xmlns:p14="http://schemas.microsoft.com/office/powerpoint/2010/main" val="4051937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3B657CA-B81B-42ED-B142-8A4AADDFA1CF}" type="datetimeFigureOut">
              <a:rPr lang="fr-FR" smtClean="0"/>
              <a:t>25/02/2016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80B715-E8B3-47C0-9AFD-AF0414147CD8}" type="slidenum">
              <a:rPr lang="fr-FR" smtClean="0"/>
              <a:t>‹N°›</a:t>
            </a:fld>
            <a:endParaRPr lang="fr-FR"/>
          </a:p>
        </p:txBody>
      </p:sp>
    </p:spTree>
    <p:extLst>
      <p:ext uri="{BB962C8B-B14F-4D97-AF65-F5344CB8AC3E}">
        <p14:creationId xmlns:p14="http://schemas.microsoft.com/office/powerpoint/2010/main" val="3950221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3B657CA-B81B-42ED-B142-8A4AADDFA1CF}" type="datetimeFigureOut">
              <a:rPr lang="fr-FR" smtClean="0"/>
              <a:t>25/02/2016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80B715-E8B3-47C0-9AFD-AF0414147CD8}" type="slidenum">
              <a:rPr lang="fr-FR" smtClean="0"/>
              <a:t>‹N°›</a:t>
            </a:fld>
            <a:endParaRPr lang="fr-FR"/>
          </a:p>
        </p:txBody>
      </p:sp>
    </p:spTree>
    <p:extLst>
      <p:ext uri="{BB962C8B-B14F-4D97-AF65-F5344CB8AC3E}">
        <p14:creationId xmlns:p14="http://schemas.microsoft.com/office/powerpoint/2010/main" val="3350229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3B657CA-B81B-42ED-B142-8A4AADDFA1CF}" type="datetimeFigureOut">
              <a:rPr lang="fr-FR" smtClean="0"/>
              <a:t>25/02/2016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80B715-E8B3-47C0-9AFD-AF0414147CD8}" type="slidenum">
              <a:rPr lang="fr-FR" smtClean="0"/>
              <a:t>‹N°›</a:t>
            </a:fld>
            <a:endParaRPr lang="fr-FR"/>
          </a:p>
        </p:txBody>
      </p:sp>
    </p:spTree>
    <p:extLst>
      <p:ext uri="{BB962C8B-B14F-4D97-AF65-F5344CB8AC3E}">
        <p14:creationId xmlns:p14="http://schemas.microsoft.com/office/powerpoint/2010/main" val="2967231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3B657CA-B81B-42ED-B142-8A4AADDFA1CF}" type="datetimeFigureOut">
              <a:rPr lang="fr-FR" smtClean="0"/>
              <a:t>25/02/2016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F80B715-E8B3-47C0-9AFD-AF0414147CD8}" type="slidenum">
              <a:rPr lang="fr-FR" smtClean="0"/>
              <a:t>‹N°›</a:t>
            </a:fld>
            <a:endParaRPr lang="fr-FR"/>
          </a:p>
        </p:txBody>
      </p:sp>
    </p:spTree>
    <p:extLst>
      <p:ext uri="{BB962C8B-B14F-4D97-AF65-F5344CB8AC3E}">
        <p14:creationId xmlns:p14="http://schemas.microsoft.com/office/powerpoint/2010/main" val="1277830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3B657CA-B81B-42ED-B142-8A4AADDFA1CF}" type="datetimeFigureOut">
              <a:rPr lang="fr-FR" smtClean="0"/>
              <a:t>25/02/2016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F80B715-E8B3-47C0-9AFD-AF0414147CD8}" type="slidenum">
              <a:rPr lang="fr-FR" smtClean="0"/>
              <a:t>‹N°›</a:t>
            </a:fld>
            <a:endParaRPr lang="fr-FR"/>
          </a:p>
        </p:txBody>
      </p:sp>
    </p:spTree>
    <p:extLst>
      <p:ext uri="{BB962C8B-B14F-4D97-AF65-F5344CB8AC3E}">
        <p14:creationId xmlns:p14="http://schemas.microsoft.com/office/powerpoint/2010/main" val="1090588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3B657CA-B81B-42ED-B142-8A4AADDFA1CF}" type="datetimeFigureOut">
              <a:rPr lang="fr-FR" smtClean="0"/>
              <a:t>25/02/2016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F80B715-E8B3-47C0-9AFD-AF0414147CD8}" type="slidenum">
              <a:rPr lang="fr-FR" smtClean="0"/>
              <a:t>‹N°›</a:t>
            </a:fld>
            <a:endParaRPr lang="fr-FR"/>
          </a:p>
        </p:txBody>
      </p:sp>
    </p:spTree>
    <p:extLst>
      <p:ext uri="{BB962C8B-B14F-4D97-AF65-F5344CB8AC3E}">
        <p14:creationId xmlns:p14="http://schemas.microsoft.com/office/powerpoint/2010/main" val="3759620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3B657CA-B81B-42ED-B142-8A4AADDFA1CF}" type="datetimeFigureOut">
              <a:rPr lang="fr-FR" smtClean="0"/>
              <a:t>25/02/2016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F80B715-E8B3-47C0-9AFD-AF0414147CD8}" type="slidenum">
              <a:rPr lang="fr-FR" smtClean="0"/>
              <a:t>‹N°›</a:t>
            </a:fld>
            <a:endParaRPr lang="fr-FR"/>
          </a:p>
        </p:txBody>
      </p:sp>
    </p:spTree>
    <p:extLst>
      <p:ext uri="{BB962C8B-B14F-4D97-AF65-F5344CB8AC3E}">
        <p14:creationId xmlns:p14="http://schemas.microsoft.com/office/powerpoint/2010/main" val="3090090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3B657CA-B81B-42ED-B142-8A4AADDFA1CF}" type="datetimeFigureOut">
              <a:rPr lang="fr-FR" smtClean="0"/>
              <a:t>25/02/2016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F80B715-E8B3-47C0-9AFD-AF0414147CD8}" type="slidenum">
              <a:rPr lang="fr-FR" smtClean="0"/>
              <a:t>‹N°›</a:t>
            </a:fld>
            <a:endParaRPr lang="fr-FR"/>
          </a:p>
        </p:txBody>
      </p:sp>
    </p:spTree>
    <p:extLst>
      <p:ext uri="{BB962C8B-B14F-4D97-AF65-F5344CB8AC3E}">
        <p14:creationId xmlns:p14="http://schemas.microsoft.com/office/powerpoint/2010/main" val="4207489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3B657CA-B81B-42ED-B142-8A4AADDFA1CF}" type="datetimeFigureOut">
              <a:rPr lang="fr-FR" smtClean="0"/>
              <a:t>25/02/2016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F80B715-E8B3-47C0-9AFD-AF0414147CD8}" type="slidenum">
              <a:rPr lang="fr-FR" smtClean="0"/>
              <a:t>‹N°›</a:t>
            </a:fld>
            <a:endParaRPr lang="fr-FR"/>
          </a:p>
        </p:txBody>
      </p:sp>
    </p:spTree>
    <p:extLst>
      <p:ext uri="{BB962C8B-B14F-4D97-AF65-F5344CB8AC3E}">
        <p14:creationId xmlns:p14="http://schemas.microsoft.com/office/powerpoint/2010/main" val="1281628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B657CA-B81B-42ED-B142-8A4AADDFA1CF}" type="datetimeFigureOut">
              <a:rPr lang="fr-FR" smtClean="0"/>
              <a:t>25/02/2016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80B715-E8B3-47C0-9AFD-AF0414147CD8}" type="slidenum">
              <a:rPr lang="fr-FR" smtClean="0"/>
              <a:t>‹N°›</a:t>
            </a:fld>
            <a:endParaRPr lang="fr-FR"/>
          </a:p>
        </p:txBody>
      </p:sp>
    </p:spTree>
    <p:extLst>
      <p:ext uri="{BB962C8B-B14F-4D97-AF65-F5344CB8AC3E}">
        <p14:creationId xmlns:p14="http://schemas.microsoft.com/office/powerpoint/2010/main" val="4001191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
            </a:r>
            <a:br>
              <a:rPr lang="fr-FR" dirty="0" smtClean="0"/>
            </a:br>
            <a:endParaRPr lang="fr-FR" dirty="0"/>
          </a:p>
        </p:txBody>
      </p:sp>
      <p:sp>
        <p:nvSpPr>
          <p:cNvPr id="3" name="Sous-titre 2"/>
          <p:cNvSpPr>
            <a:spLocks noGrp="1"/>
          </p:cNvSpPr>
          <p:nvPr>
            <p:ph type="subTitle" idx="1"/>
          </p:nvPr>
        </p:nvSpPr>
        <p:spPr>
          <a:xfrm>
            <a:off x="3084937" y="5358"/>
            <a:ext cx="5015455" cy="455788"/>
          </a:xfrm>
          <a:solidFill>
            <a:srgbClr val="FFFF00"/>
          </a:solidFill>
        </p:spPr>
        <p:txBody>
          <a:bodyPr>
            <a:normAutofit lnSpcReduction="1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fr-F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Thème</a:t>
            </a:r>
            <a:r>
              <a:rPr lang="fr-FR" sz="2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fr-F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de la séance:</a:t>
            </a:r>
          </a:p>
        </p:txBody>
      </p:sp>
      <p:sp>
        <p:nvSpPr>
          <p:cNvPr id="1033" name="ZoneTexte 1032"/>
          <p:cNvSpPr txBox="1"/>
          <p:nvPr/>
        </p:nvSpPr>
        <p:spPr>
          <a:xfrm>
            <a:off x="12034" y="5358"/>
            <a:ext cx="1195697"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smtClean="0"/>
              <a:t>Matériel</a:t>
            </a:r>
            <a:endParaRPr lang="fr-FR" dirty="0"/>
          </a:p>
        </p:txBody>
      </p:sp>
      <p:sp>
        <p:nvSpPr>
          <p:cNvPr id="23" name="ZoneTexte 22"/>
          <p:cNvSpPr txBox="1"/>
          <p:nvPr/>
        </p:nvSpPr>
        <p:spPr>
          <a:xfrm>
            <a:off x="1437378" y="650805"/>
            <a:ext cx="308528" cy="221173"/>
          </a:xfrm>
          <a:prstGeom prst="rect">
            <a:avLst/>
          </a:prstGeom>
          <a:noFill/>
        </p:spPr>
        <p:txBody>
          <a:bodyPr wrap="square" rtlCol="0">
            <a:spAutoFit/>
          </a:bodyPr>
          <a:lstStyle/>
          <a:p>
            <a:r>
              <a:rPr lang="fr-FR" sz="800" dirty="0" smtClean="0"/>
              <a:t>20</a:t>
            </a:r>
            <a:endParaRPr lang="fr-FR" sz="800" dirty="0"/>
          </a:p>
        </p:txBody>
      </p:sp>
      <p:pic>
        <p:nvPicPr>
          <p:cNvPr id="1027"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82807" y="449587"/>
            <a:ext cx="119083" cy="121892"/>
          </a:xfrm>
          <a:prstGeom prst="rect">
            <a:avLst/>
          </a:prstGeom>
          <a:noFill/>
          <a:extLst>
            <a:ext uri="{909E8E84-426E-40DD-AFC4-6F175D3DCCD1}">
              <a14:hiddenFill xmlns:a14="http://schemas.microsoft.com/office/drawing/2010/main">
                <a:solidFill>
                  <a:srgbClr val="FFFFFF"/>
                </a:solidFill>
              </a14:hiddenFill>
            </a:ext>
          </a:extLst>
        </p:spPr>
      </p:pic>
      <p:grpSp>
        <p:nvGrpSpPr>
          <p:cNvPr id="1030" name="Groupe 1029"/>
          <p:cNvGrpSpPr/>
          <p:nvPr/>
        </p:nvGrpSpPr>
        <p:grpSpPr>
          <a:xfrm>
            <a:off x="12034" y="370138"/>
            <a:ext cx="1661864" cy="539397"/>
            <a:chOff x="749896" y="764704"/>
            <a:chExt cx="1661864" cy="525425"/>
          </a:xfrm>
        </p:grpSpPr>
        <p:grpSp>
          <p:nvGrpSpPr>
            <p:cNvPr id="21" name="Groupe 20"/>
            <p:cNvGrpSpPr/>
            <p:nvPr/>
          </p:nvGrpSpPr>
          <p:grpSpPr>
            <a:xfrm>
              <a:off x="749896" y="764704"/>
              <a:ext cx="1661864" cy="525425"/>
              <a:chOff x="749896" y="764704"/>
              <a:chExt cx="1517848" cy="525425"/>
            </a:xfrm>
          </p:grpSpPr>
          <p:sp>
            <p:nvSpPr>
              <p:cNvPr id="4" name="Rectangle 3"/>
              <p:cNvSpPr/>
              <p:nvPr/>
            </p:nvSpPr>
            <p:spPr>
              <a:xfrm>
                <a:off x="749896" y="764704"/>
                <a:ext cx="1517848" cy="5040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 name="Connecteur droit 7"/>
              <p:cNvCxnSpPr/>
              <p:nvPr/>
            </p:nvCxnSpPr>
            <p:spPr>
              <a:xfrm>
                <a:off x="971600"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a:off x="1187624"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a:off x="1403648"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a:off x="1619672"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1835696" y="786073"/>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2051720"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necteur droit 13"/>
              <p:cNvCxnSpPr>
                <a:stCxn id="4" idx="1"/>
                <a:endCxn id="4" idx="3"/>
              </p:cNvCxnSpPr>
              <p:nvPr/>
            </p:nvCxnSpPr>
            <p:spPr>
              <a:xfrm>
                <a:off x="749896" y="1016732"/>
                <a:ext cx="1517848"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6" name="ZoneTexte 25"/>
            <p:cNvSpPr txBox="1"/>
            <p:nvPr/>
          </p:nvSpPr>
          <p:spPr>
            <a:xfrm>
              <a:off x="1938719" y="1038101"/>
              <a:ext cx="308528" cy="215444"/>
            </a:xfrm>
            <a:prstGeom prst="rect">
              <a:avLst/>
            </a:prstGeom>
            <a:noFill/>
          </p:spPr>
          <p:txBody>
            <a:bodyPr wrap="square" rtlCol="0">
              <a:spAutoFit/>
            </a:bodyPr>
            <a:lstStyle/>
            <a:p>
              <a:r>
                <a:rPr lang="fr-FR" sz="800" dirty="0" smtClean="0"/>
                <a:t>20</a:t>
              </a:r>
              <a:endParaRPr lang="fr-FR" sz="800" dirty="0"/>
            </a:p>
          </p:txBody>
        </p:sp>
        <p:sp>
          <p:nvSpPr>
            <p:cNvPr id="29" name="ZoneTexte 28"/>
            <p:cNvSpPr txBox="1"/>
            <p:nvPr/>
          </p:nvSpPr>
          <p:spPr>
            <a:xfrm>
              <a:off x="1702198" y="1038101"/>
              <a:ext cx="308528" cy="215444"/>
            </a:xfrm>
            <a:prstGeom prst="rect">
              <a:avLst/>
            </a:prstGeom>
            <a:noFill/>
          </p:spPr>
          <p:txBody>
            <a:bodyPr wrap="square" rtlCol="0">
              <a:spAutoFit/>
            </a:bodyPr>
            <a:lstStyle/>
            <a:p>
              <a:r>
                <a:rPr lang="fr-FR" sz="800" dirty="0" smtClean="0"/>
                <a:t>2</a:t>
              </a:r>
              <a:endParaRPr lang="fr-FR" sz="800" dirty="0"/>
            </a:p>
          </p:txBody>
        </p:sp>
        <p:sp>
          <p:nvSpPr>
            <p:cNvPr id="30" name="ZoneTexte 29"/>
            <p:cNvSpPr txBox="1"/>
            <p:nvPr/>
          </p:nvSpPr>
          <p:spPr>
            <a:xfrm>
              <a:off x="1465677" y="1053753"/>
              <a:ext cx="308528" cy="215444"/>
            </a:xfrm>
            <a:prstGeom prst="rect">
              <a:avLst/>
            </a:prstGeom>
            <a:noFill/>
          </p:spPr>
          <p:txBody>
            <a:bodyPr wrap="square" rtlCol="0">
              <a:spAutoFit/>
            </a:bodyPr>
            <a:lstStyle/>
            <a:p>
              <a:r>
                <a:rPr lang="fr-FR" sz="800" dirty="0"/>
                <a:t>6</a:t>
              </a:r>
            </a:p>
          </p:txBody>
        </p:sp>
        <p:sp>
          <p:nvSpPr>
            <p:cNvPr id="31" name="ZoneTexte 30"/>
            <p:cNvSpPr txBox="1"/>
            <p:nvPr/>
          </p:nvSpPr>
          <p:spPr>
            <a:xfrm>
              <a:off x="1229156" y="1038101"/>
              <a:ext cx="308528" cy="215444"/>
            </a:xfrm>
            <a:prstGeom prst="rect">
              <a:avLst/>
            </a:prstGeom>
            <a:noFill/>
          </p:spPr>
          <p:txBody>
            <a:bodyPr wrap="square" rtlCol="0">
              <a:spAutoFit/>
            </a:bodyPr>
            <a:lstStyle/>
            <a:p>
              <a:r>
                <a:rPr lang="fr-FR" sz="800" dirty="0"/>
                <a:t>8</a:t>
              </a:r>
            </a:p>
          </p:txBody>
        </p:sp>
        <p:sp>
          <p:nvSpPr>
            <p:cNvPr id="32" name="ZoneTexte 31"/>
            <p:cNvSpPr txBox="1"/>
            <p:nvPr/>
          </p:nvSpPr>
          <p:spPr>
            <a:xfrm>
              <a:off x="992636" y="1038101"/>
              <a:ext cx="308528" cy="215444"/>
            </a:xfrm>
            <a:prstGeom prst="rect">
              <a:avLst/>
            </a:prstGeom>
            <a:noFill/>
          </p:spPr>
          <p:txBody>
            <a:bodyPr wrap="square" rtlCol="0">
              <a:spAutoFit/>
            </a:bodyPr>
            <a:lstStyle/>
            <a:p>
              <a:r>
                <a:rPr lang="fr-FR" sz="800" dirty="0" smtClean="0"/>
                <a:t>0</a:t>
              </a:r>
              <a:endParaRPr lang="fr-FR" sz="800" dirty="0"/>
            </a:p>
          </p:txBody>
        </p:sp>
        <p:sp>
          <p:nvSpPr>
            <p:cNvPr id="33" name="ZoneTexte 32"/>
            <p:cNvSpPr txBox="1"/>
            <p:nvPr/>
          </p:nvSpPr>
          <p:spPr>
            <a:xfrm>
              <a:off x="749896" y="1038101"/>
              <a:ext cx="308528" cy="215444"/>
            </a:xfrm>
            <a:prstGeom prst="rect">
              <a:avLst/>
            </a:prstGeom>
            <a:noFill/>
          </p:spPr>
          <p:txBody>
            <a:bodyPr wrap="square" rtlCol="0">
              <a:spAutoFit/>
            </a:bodyPr>
            <a:lstStyle/>
            <a:p>
              <a:r>
                <a:rPr lang="fr-FR" sz="800" dirty="0" smtClean="0"/>
                <a:t>2</a:t>
              </a:r>
              <a:endParaRPr lang="fr-FR" sz="800" dirty="0"/>
            </a:p>
          </p:txBody>
        </p:sp>
      </p:grpSp>
      <p:sp>
        <p:nvSpPr>
          <p:cNvPr id="24" name="Triangle isocèle 23"/>
          <p:cNvSpPr/>
          <p:nvPr/>
        </p:nvSpPr>
        <p:spPr>
          <a:xfrm>
            <a:off x="1036342" y="392074"/>
            <a:ext cx="61491" cy="236793"/>
          </a:xfrm>
          <a:prstGeom prst="triangle">
            <a:avLst/>
          </a:prstGeom>
          <a:solidFill>
            <a:srgbClr val="FFC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Triangle isocèle 24"/>
          <p:cNvSpPr/>
          <p:nvPr/>
        </p:nvSpPr>
        <p:spPr>
          <a:xfrm>
            <a:off x="1241525" y="497557"/>
            <a:ext cx="144016" cy="73923"/>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Ellipse 33"/>
          <p:cNvSpPr/>
          <p:nvPr/>
        </p:nvSpPr>
        <p:spPr>
          <a:xfrm>
            <a:off x="738485" y="510470"/>
            <a:ext cx="216024" cy="7392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39" name="Groupe 38"/>
          <p:cNvGrpSpPr/>
          <p:nvPr/>
        </p:nvGrpSpPr>
        <p:grpSpPr>
          <a:xfrm>
            <a:off x="563302" y="391286"/>
            <a:ext cx="45719" cy="221768"/>
            <a:chOff x="1430628" y="1412776"/>
            <a:chExt cx="45719" cy="318119"/>
          </a:xfrm>
          <a:solidFill>
            <a:srgbClr val="00B0F0"/>
          </a:solidFill>
        </p:grpSpPr>
        <p:cxnSp>
          <p:nvCxnSpPr>
            <p:cNvPr id="37" name="Connecteur droit 36"/>
            <p:cNvCxnSpPr/>
            <p:nvPr/>
          </p:nvCxnSpPr>
          <p:spPr>
            <a:xfrm>
              <a:off x="1455840" y="1412776"/>
              <a:ext cx="0" cy="288032"/>
            </a:xfrm>
            <a:prstGeom prst="line">
              <a:avLst/>
            </a:prstGeom>
            <a:grpFill/>
            <a:ln>
              <a:solidFill>
                <a:srgbClr val="FF0000"/>
              </a:solidFill>
            </a:ln>
          </p:spPr>
          <p:style>
            <a:lnRef idx="1">
              <a:schemeClr val="accent1"/>
            </a:lnRef>
            <a:fillRef idx="0">
              <a:schemeClr val="accent1"/>
            </a:fillRef>
            <a:effectRef idx="0">
              <a:schemeClr val="accent1"/>
            </a:effectRef>
            <a:fontRef idx="minor">
              <a:schemeClr val="tx1"/>
            </a:fontRef>
          </p:style>
        </p:cxnSp>
        <p:sp>
          <p:nvSpPr>
            <p:cNvPr id="38" name="Trapèze 37"/>
            <p:cNvSpPr/>
            <p:nvPr/>
          </p:nvSpPr>
          <p:spPr>
            <a:xfrm>
              <a:off x="1430628" y="1685176"/>
              <a:ext cx="45719" cy="45719"/>
            </a:xfrm>
            <a:prstGeom prst="trapezoid">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029" name="Groupe 1028"/>
          <p:cNvGrpSpPr/>
          <p:nvPr/>
        </p:nvGrpSpPr>
        <p:grpSpPr>
          <a:xfrm>
            <a:off x="33608" y="434994"/>
            <a:ext cx="208073" cy="157086"/>
            <a:chOff x="1115616" y="1466782"/>
            <a:chExt cx="231267" cy="162018"/>
          </a:xfrm>
        </p:grpSpPr>
        <p:cxnSp>
          <p:nvCxnSpPr>
            <p:cNvPr id="41" name="Connecteur droit 40"/>
            <p:cNvCxnSpPr/>
            <p:nvPr/>
          </p:nvCxnSpPr>
          <p:spPr>
            <a:xfrm flipV="1">
              <a:off x="1115616" y="1484784"/>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Connecteur droit 43"/>
            <p:cNvCxnSpPr/>
            <p:nvPr/>
          </p:nvCxnSpPr>
          <p:spPr>
            <a:xfrm flipV="1">
              <a:off x="1301164" y="1484784"/>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Connecteur droit 44"/>
            <p:cNvCxnSpPr/>
            <p:nvPr/>
          </p:nvCxnSpPr>
          <p:spPr>
            <a:xfrm>
              <a:off x="1115616" y="1484784"/>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necteur droit 47"/>
            <p:cNvCxnSpPr/>
            <p:nvPr/>
          </p:nvCxnSpPr>
          <p:spPr>
            <a:xfrm flipV="1">
              <a:off x="1115616" y="1466782"/>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Connecteur droit 50"/>
            <p:cNvCxnSpPr/>
            <p:nvPr/>
          </p:nvCxnSpPr>
          <p:spPr>
            <a:xfrm flipV="1">
              <a:off x="1300496" y="1466782"/>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Connecteur droit 52"/>
            <p:cNvCxnSpPr/>
            <p:nvPr/>
          </p:nvCxnSpPr>
          <p:spPr>
            <a:xfrm flipV="1">
              <a:off x="1346883" y="1466782"/>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Connecteur droit 53"/>
            <p:cNvCxnSpPr/>
            <p:nvPr/>
          </p:nvCxnSpPr>
          <p:spPr>
            <a:xfrm flipV="1">
              <a:off x="1300496" y="1610798"/>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Connecteur droit 54"/>
            <p:cNvCxnSpPr/>
            <p:nvPr/>
          </p:nvCxnSpPr>
          <p:spPr>
            <a:xfrm>
              <a:off x="1161335" y="1466782"/>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Connecteur droit 58"/>
            <p:cNvCxnSpPr/>
            <p:nvPr/>
          </p:nvCxnSpPr>
          <p:spPr>
            <a:xfrm flipV="1">
              <a:off x="1163004" y="1466782"/>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Connecteur droit 59"/>
            <p:cNvCxnSpPr/>
            <p:nvPr/>
          </p:nvCxnSpPr>
          <p:spPr>
            <a:xfrm flipV="1">
              <a:off x="1116665" y="1607108"/>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Connecteur droit 60"/>
            <p:cNvCxnSpPr/>
            <p:nvPr/>
          </p:nvCxnSpPr>
          <p:spPr>
            <a:xfrm>
              <a:off x="1161335" y="1604919"/>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2" name="Groupe 101"/>
          <p:cNvGrpSpPr/>
          <p:nvPr/>
        </p:nvGrpSpPr>
        <p:grpSpPr>
          <a:xfrm>
            <a:off x="320562" y="477841"/>
            <a:ext cx="92774" cy="92404"/>
            <a:chOff x="1115616" y="1466782"/>
            <a:chExt cx="231267" cy="162018"/>
          </a:xfrm>
        </p:grpSpPr>
        <p:cxnSp>
          <p:nvCxnSpPr>
            <p:cNvPr id="103" name="Connecteur droit 102"/>
            <p:cNvCxnSpPr/>
            <p:nvPr/>
          </p:nvCxnSpPr>
          <p:spPr>
            <a:xfrm flipV="1">
              <a:off x="1115616" y="1484784"/>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Connecteur droit 103"/>
            <p:cNvCxnSpPr/>
            <p:nvPr/>
          </p:nvCxnSpPr>
          <p:spPr>
            <a:xfrm flipV="1">
              <a:off x="1301164" y="1484784"/>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Connecteur droit 104"/>
            <p:cNvCxnSpPr/>
            <p:nvPr/>
          </p:nvCxnSpPr>
          <p:spPr>
            <a:xfrm>
              <a:off x="1115616" y="1484784"/>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Connecteur droit 105"/>
            <p:cNvCxnSpPr/>
            <p:nvPr/>
          </p:nvCxnSpPr>
          <p:spPr>
            <a:xfrm flipV="1">
              <a:off x="1115616" y="1466782"/>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Connecteur droit 106"/>
            <p:cNvCxnSpPr/>
            <p:nvPr/>
          </p:nvCxnSpPr>
          <p:spPr>
            <a:xfrm flipV="1">
              <a:off x="1300496" y="1466782"/>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Connecteur droit 107"/>
            <p:cNvCxnSpPr/>
            <p:nvPr/>
          </p:nvCxnSpPr>
          <p:spPr>
            <a:xfrm flipV="1">
              <a:off x="1346883" y="1466782"/>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Connecteur droit 108"/>
            <p:cNvCxnSpPr/>
            <p:nvPr/>
          </p:nvCxnSpPr>
          <p:spPr>
            <a:xfrm flipV="1">
              <a:off x="1300496" y="1610798"/>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Connecteur droit 109"/>
            <p:cNvCxnSpPr/>
            <p:nvPr/>
          </p:nvCxnSpPr>
          <p:spPr>
            <a:xfrm>
              <a:off x="1161335" y="1466782"/>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Connecteur droit 110"/>
            <p:cNvCxnSpPr/>
            <p:nvPr/>
          </p:nvCxnSpPr>
          <p:spPr>
            <a:xfrm flipV="1">
              <a:off x="1163004" y="1466782"/>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Connecteur droit 111"/>
            <p:cNvCxnSpPr/>
            <p:nvPr/>
          </p:nvCxnSpPr>
          <p:spPr>
            <a:xfrm flipV="1">
              <a:off x="1116665" y="1607108"/>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Connecteur droit 112"/>
            <p:cNvCxnSpPr/>
            <p:nvPr/>
          </p:nvCxnSpPr>
          <p:spPr>
            <a:xfrm>
              <a:off x="1161335" y="1604919"/>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34" name="Rectangle 1033"/>
          <p:cNvSpPr/>
          <p:nvPr/>
        </p:nvSpPr>
        <p:spPr>
          <a:xfrm>
            <a:off x="0" y="909535"/>
            <a:ext cx="4067944" cy="8841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smtClean="0"/>
              <a:t>emnt</a:t>
            </a:r>
            <a:endParaRPr lang="fr-FR" dirty="0"/>
          </a:p>
        </p:txBody>
      </p:sp>
      <p:cxnSp>
        <p:nvCxnSpPr>
          <p:cNvPr id="1036" name="Connecteur droit 1035"/>
          <p:cNvCxnSpPr/>
          <p:nvPr/>
        </p:nvCxnSpPr>
        <p:spPr>
          <a:xfrm>
            <a:off x="1146942" y="909535"/>
            <a:ext cx="1" cy="88412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Connecteur droit 122"/>
          <p:cNvCxnSpPr/>
          <p:nvPr/>
        </p:nvCxnSpPr>
        <p:spPr>
          <a:xfrm>
            <a:off x="2722882" y="909535"/>
            <a:ext cx="1" cy="88412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Connecteur droit 128"/>
          <p:cNvCxnSpPr>
            <a:stCxn id="1034" idx="3"/>
            <a:endCxn id="1034" idx="1"/>
          </p:cNvCxnSpPr>
          <p:nvPr/>
        </p:nvCxnSpPr>
        <p:spPr>
          <a:xfrm flipH="1">
            <a:off x="0" y="1351599"/>
            <a:ext cx="40679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9" name="Connecteur droit avec flèche 1048"/>
          <p:cNvCxnSpPr/>
          <p:nvPr/>
        </p:nvCxnSpPr>
        <p:spPr>
          <a:xfrm>
            <a:off x="1241525" y="1162143"/>
            <a:ext cx="1194999"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Connecteur droit avec flèche 63"/>
          <p:cNvCxnSpPr/>
          <p:nvPr/>
        </p:nvCxnSpPr>
        <p:spPr>
          <a:xfrm>
            <a:off x="80657" y="1162143"/>
            <a:ext cx="1059837" cy="0"/>
          </a:xfrm>
          <a:prstGeom prst="straightConnector1">
            <a:avLst/>
          </a:prstGeom>
          <a:ln w="381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grpSp>
        <p:nvGrpSpPr>
          <p:cNvPr id="36" name="Groupe 35"/>
          <p:cNvGrpSpPr/>
          <p:nvPr/>
        </p:nvGrpSpPr>
        <p:grpSpPr>
          <a:xfrm>
            <a:off x="2742766" y="1045558"/>
            <a:ext cx="1279549" cy="224489"/>
            <a:chOff x="46552" y="2768404"/>
            <a:chExt cx="1188823" cy="127985"/>
          </a:xfrm>
        </p:grpSpPr>
        <p:sp>
          <p:nvSpPr>
            <p:cNvPr id="27" name="Forme libre 26"/>
            <p:cNvSpPr/>
            <p:nvPr/>
          </p:nvSpPr>
          <p:spPr>
            <a:xfrm>
              <a:off x="46552" y="2768404"/>
              <a:ext cx="1055053" cy="127985"/>
            </a:xfrm>
            <a:custGeom>
              <a:avLst/>
              <a:gdLst>
                <a:gd name="connsiteX0" fmla="*/ 0 w 1619250"/>
                <a:gd name="connsiteY0" fmla="*/ 222446 h 255970"/>
                <a:gd name="connsiteX1" fmla="*/ 381000 w 1619250"/>
                <a:gd name="connsiteY1" fmla="*/ 3371 h 255970"/>
                <a:gd name="connsiteX2" fmla="*/ 533400 w 1619250"/>
                <a:gd name="connsiteY2" fmla="*/ 98621 h 255970"/>
                <a:gd name="connsiteX3" fmla="*/ 723900 w 1619250"/>
                <a:gd name="connsiteY3" fmla="*/ 222446 h 255970"/>
                <a:gd name="connsiteX4" fmla="*/ 1171575 w 1619250"/>
                <a:gd name="connsiteY4" fmla="*/ 31946 h 255970"/>
                <a:gd name="connsiteX5" fmla="*/ 1371600 w 1619250"/>
                <a:gd name="connsiteY5" fmla="*/ 222446 h 255970"/>
                <a:gd name="connsiteX6" fmla="*/ 1619250 w 1619250"/>
                <a:gd name="connsiteY6" fmla="*/ 251021 h 255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19250" h="255970">
                  <a:moveTo>
                    <a:pt x="0" y="222446"/>
                  </a:moveTo>
                  <a:cubicBezTo>
                    <a:pt x="146050" y="123227"/>
                    <a:pt x="292100" y="24008"/>
                    <a:pt x="381000" y="3371"/>
                  </a:cubicBezTo>
                  <a:cubicBezTo>
                    <a:pt x="469900" y="-17266"/>
                    <a:pt x="476250" y="62108"/>
                    <a:pt x="533400" y="98621"/>
                  </a:cubicBezTo>
                  <a:cubicBezTo>
                    <a:pt x="590550" y="135133"/>
                    <a:pt x="617538" y="233558"/>
                    <a:pt x="723900" y="222446"/>
                  </a:cubicBezTo>
                  <a:cubicBezTo>
                    <a:pt x="830262" y="211334"/>
                    <a:pt x="1063625" y="31946"/>
                    <a:pt x="1171575" y="31946"/>
                  </a:cubicBezTo>
                  <a:cubicBezTo>
                    <a:pt x="1279525" y="31946"/>
                    <a:pt x="1296988" y="185934"/>
                    <a:pt x="1371600" y="222446"/>
                  </a:cubicBezTo>
                  <a:cubicBezTo>
                    <a:pt x="1446212" y="258958"/>
                    <a:pt x="1589088" y="260546"/>
                    <a:pt x="1619250" y="251021"/>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5" name="Connecteur droit avec flèche 34"/>
            <p:cNvCxnSpPr>
              <a:stCxn id="27" idx="6"/>
            </p:cNvCxnSpPr>
            <p:nvPr/>
          </p:nvCxnSpPr>
          <p:spPr>
            <a:xfrm>
              <a:off x="1101605" y="2893915"/>
              <a:ext cx="133770" cy="247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40" name="ZoneTexte 39"/>
          <p:cNvSpPr txBox="1"/>
          <p:nvPr/>
        </p:nvSpPr>
        <p:spPr>
          <a:xfrm>
            <a:off x="0" y="1436470"/>
            <a:ext cx="1281768" cy="302695"/>
          </a:xfrm>
          <a:prstGeom prst="rect">
            <a:avLst/>
          </a:prstGeom>
          <a:noFill/>
        </p:spPr>
        <p:txBody>
          <a:bodyPr wrap="square" rtlCol="0">
            <a:spAutoFit/>
          </a:bodyPr>
          <a:lstStyle/>
          <a:p>
            <a:r>
              <a:rPr lang="fr-FR" sz="800" dirty="0" smtClean="0"/>
              <a:t>Déplacement joueur</a:t>
            </a:r>
            <a:endParaRPr lang="fr-FR" sz="800" dirty="0"/>
          </a:p>
        </p:txBody>
      </p:sp>
      <p:sp>
        <p:nvSpPr>
          <p:cNvPr id="81" name="ZoneTexte 80"/>
          <p:cNvSpPr txBox="1"/>
          <p:nvPr/>
        </p:nvSpPr>
        <p:spPr>
          <a:xfrm>
            <a:off x="1139099" y="1454677"/>
            <a:ext cx="1281768" cy="302695"/>
          </a:xfrm>
          <a:prstGeom prst="rect">
            <a:avLst/>
          </a:prstGeom>
          <a:noFill/>
        </p:spPr>
        <p:txBody>
          <a:bodyPr wrap="square" rtlCol="0">
            <a:spAutoFit/>
          </a:bodyPr>
          <a:lstStyle/>
          <a:p>
            <a:r>
              <a:rPr lang="fr-FR" sz="800" dirty="0" smtClean="0"/>
              <a:t>Déplacement Ballon</a:t>
            </a:r>
            <a:endParaRPr lang="fr-FR" sz="800" dirty="0"/>
          </a:p>
        </p:txBody>
      </p:sp>
      <p:sp>
        <p:nvSpPr>
          <p:cNvPr id="82" name="ZoneTexte 81"/>
          <p:cNvSpPr txBox="1"/>
          <p:nvPr/>
        </p:nvSpPr>
        <p:spPr>
          <a:xfrm>
            <a:off x="2743224" y="1461179"/>
            <a:ext cx="1565642" cy="251315"/>
          </a:xfrm>
          <a:prstGeom prst="rect">
            <a:avLst/>
          </a:prstGeom>
          <a:noFill/>
        </p:spPr>
        <p:txBody>
          <a:bodyPr wrap="square" rtlCol="0">
            <a:spAutoFit/>
          </a:bodyPr>
          <a:lstStyle/>
          <a:p>
            <a:r>
              <a:rPr lang="fr-FR" sz="800" dirty="0" smtClean="0"/>
              <a:t>Déplacement joueur/Ballon</a:t>
            </a:r>
            <a:endParaRPr lang="fr-FR" sz="800" dirty="0"/>
          </a:p>
        </p:txBody>
      </p:sp>
      <p:sp>
        <p:nvSpPr>
          <p:cNvPr id="56" name="ZoneTexte 55"/>
          <p:cNvSpPr txBox="1"/>
          <p:nvPr/>
        </p:nvSpPr>
        <p:spPr>
          <a:xfrm>
            <a:off x="4067944" y="908760"/>
            <a:ext cx="1620000" cy="360000"/>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On a le ballon</a:t>
            </a:r>
            <a:endParaRPr lang="fr-FR" sz="1400" dirty="0"/>
          </a:p>
        </p:txBody>
      </p:sp>
      <p:sp>
        <p:nvSpPr>
          <p:cNvPr id="88" name="ZoneTexte 87"/>
          <p:cNvSpPr txBox="1"/>
          <p:nvPr/>
        </p:nvSpPr>
        <p:spPr>
          <a:xfrm>
            <a:off x="4067944" y="1271663"/>
            <a:ext cx="1620000" cy="522000"/>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On a pas le ballon</a:t>
            </a:r>
            <a:endParaRPr lang="fr-FR" sz="1400" dirty="0"/>
          </a:p>
        </p:txBody>
      </p:sp>
      <p:sp>
        <p:nvSpPr>
          <p:cNvPr id="89" name="ZoneTexte 88"/>
          <p:cNvSpPr txBox="1"/>
          <p:nvPr/>
        </p:nvSpPr>
        <p:spPr>
          <a:xfrm>
            <a:off x="5580312" y="908759"/>
            <a:ext cx="1800000" cy="396000"/>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wrap="square" rtlCol="0">
            <a:spAutoFit/>
          </a:bodyPr>
          <a:lstStyle>
            <a:defPPr>
              <a:defRPr lang="fr-FR"/>
            </a:defPPr>
            <a:lvl1pPr>
              <a:defRPr sz="1400"/>
            </a:lvl1pPr>
          </a:lstStyle>
          <a:p>
            <a:r>
              <a:rPr lang="fr-FR" dirty="0"/>
              <a:t>Conserver /Progresser</a:t>
            </a:r>
          </a:p>
        </p:txBody>
      </p:sp>
      <p:sp>
        <p:nvSpPr>
          <p:cNvPr id="90" name="ZoneTexte 89"/>
          <p:cNvSpPr txBox="1"/>
          <p:nvPr/>
        </p:nvSpPr>
        <p:spPr>
          <a:xfrm>
            <a:off x="5581676" y="1263908"/>
            <a:ext cx="1798836" cy="5220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S’opposer  la Progression</a:t>
            </a:r>
            <a:endParaRPr lang="fr-FR" sz="1400" dirty="0"/>
          </a:p>
        </p:txBody>
      </p:sp>
      <p:sp>
        <p:nvSpPr>
          <p:cNvPr id="91" name="ZoneTexte 90"/>
          <p:cNvSpPr txBox="1"/>
          <p:nvPr/>
        </p:nvSpPr>
        <p:spPr>
          <a:xfrm>
            <a:off x="7380512" y="908760"/>
            <a:ext cx="1800000" cy="360000"/>
          </a:xfrm>
          <a:prstGeom prst="rect">
            <a:avLst/>
          </a:prstGeom>
          <a:solidFill>
            <a:srgbClr val="00B0F0"/>
          </a:solidFill>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Déséquilibrer/Finir</a:t>
            </a:r>
            <a:endParaRPr lang="fr-FR" sz="1400" dirty="0"/>
          </a:p>
        </p:txBody>
      </p:sp>
      <p:sp>
        <p:nvSpPr>
          <p:cNvPr id="92" name="ZoneTexte 91"/>
          <p:cNvSpPr txBox="1"/>
          <p:nvPr/>
        </p:nvSpPr>
        <p:spPr>
          <a:xfrm>
            <a:off x="7380512" y="1263908"/>
            <a:ext cx="1800000" cy="523220"/>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S’opposer pour Protéger son but</a:t>
            </a:r>
            <a:endParaRPr lang="fr-FR" sz="1400" dirty="0"/>
          </a:p>
        </p:txBody>
      </p:sp>
      <p:sp>
        <p:nvSpPr>
          <p:cNvPr id="96" name="Sous-titre 2"/>
          <p:cNvSpPr txBox="1">
            <a:spLocks/>
          </p:cNvSpPr>
          <p:nvPr/>
        </p:nvSpPr>
        <p:spPr>
          <a:xfrm>
            <a:off x="2420867" y="441815"/>
            <a:ext cx="6695184" cy="462249"/>
          </a:xfrm>
          <a:prstGeom prst="rect">
            <a:avLst/>
          </a:prstGeom>
          <a:solidFill>
            <a:srgbClr val="FFC000"/>
          </a:soli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fr-FR" sz="2400" b="1" dirty="0" smtClean="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anose="020B0604020202020204" pitchFamily="34" charset="0"/>
                <a:cs typeface="Arial" panose="020B0604020202020204" pitchFamily="34" charset="0"/>
              </a:rPr>
              <a:t>Occuper l’espace en Largeur et </a:t>
            </a:r>
            <a:r>
              <a:rPr lang="fr-FR" sz="2400" b="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anose="020B0604020202020204" pitchFamily="34" charset="0"/>
                <a:cs typeface="Arial" panose="020B0604020202020204" pitchFamily="34" charset="0"/>
              </a:rPr>
              <a:t>Profondeur</a:t>
            </a:r>
          </a:p>
        </p:txBody>
      </p:sp>
      <p:sp>
        <p:nvSpPr>
          <p:cNvPr id="18" name="ZoneTexte 17"/>
          <p:cNvSpPr txBox="1"/>
          <p:nvPr/>
        </p:nvSpPr>
        <p:spPr>
          <a:xfrm>
            <a:off x="34552" y="1916832"/>
            <a:ext cx="194516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b="1" u="sng" dirty="0" smtClean="0"/>
              <a:t>exercice</a:t>
            </a:r>
            <a:endParaRPr lang="fr-FR" b="1" u="sng" dirty="0"/>
          </a:p>
        </p:txBody>
      </p:sp>
      <p:sp>
        <p:nvSpPr>
          <p:cNvPr id="19" name="ZoneTexte 18"/>
          <p:cNvSpPr txBox="1"/>
          <p:nvPr/>
        </p:nvSpPr>
        <p:spPr>
          <a:xfrm>
            <a:off x="66621" y="2433190"/>
            <a:ext cx="2233192" cy="34163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171450" indent="-171450">
              <a:buFont typeface="Wingdings" panose="05000000000000000000" pitchFamily="2" charset="2"/>
              <a:buChar char="v"/>
            </a:pPr>
            <a:r>
              <a:rPr lang="fr-FR" sz="1200" dirty="0" smtClean="0"/>
              <a:t>Faire cinq passes avec le mur sans contrôle </a:t>
            </a:r>
          </a:p>
          <a:p>
            <a:pPr marL="171450" indent="-171450">
              <a:buFont typeface="Wingdings" panose="05000000000000000000" pitchFamily="2" charset="2"/>
              <a:buChar char="v"/>
            </a:pPr>
            <a:r>
              <a:rPr lang="fr-FR" sz="1200" dirty="0" smtClean="0"/>
              <a:t>Ensuite conduite de balle jusqu’à la première puce puis lever le ballon et jongler du pied fort jusqu’à la puce suivante puis changer de pied jusqu’à la suivante puis reprendre en conduite pour arriver au mur opposé pour enchainer dix passes au mur en changeant de pied a chaque fois toujours sans contrôle</a:t>
            </a:r>
          </a:p>
          <a:p>
            <a:pPr marL="171450" indent="-171450">
              <a:buFont typeface="Wingdings" panose="05000000000000000000" pitchFamily="2" charset="2"/>
              <a:buChar char="v"/>
            </a:pPr>
            <a:r>
              <a:rPr lang="fr-FR" sz="1200" dirty="0" smtClean="0"/>
              <a:t>Etre bien sur la pointe des pieds et mobile pour réaliser les passes au mur</a:t>
            </a:r>
            <a:endParaRPr lang="fr-FR" sz="1200" dirty="0" smtClean="0"/>
          </a:p>
          <a:p>
            <a:pPr marL="171450" indent="-171450">
              <a:buFont typeface="Wingdings" panose="05000000000000000000" pitchFamily="2" charset="2"/>
              <a:buChar char="v"/>
            </a:pPr>
            <a:endParaRPr lang="fr-FR" sz="1200" dirty="0" smtClean="0"/>
          </a:p>
        </p:txBody>
      </p:sp>
      <p:sp>
        <p:nvSpPr>
          <p:cNvPr id="175" name="ZoneTexte 174"/>
          <p:cNvSpPr txBox="1"/>
          <p:nvPr/>
        </p:nvSpPr>
        <p:spPr>
          <a:xfrm>
            <a:off x="107504" y="6300028"/>
            <a:ext cx="1945160" cy="36933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fr-FR" b="1" dirty="0" smtClean="0"/>
              <a:t>Temps </a:t>
            </a:r>
            <a:r>
              <a:rPr lang="fr-FR" b="1" dirty="0" smtClean="0"/>
              <a:t>:20</a:t>
            </a:r>
            <a:r>
              <a:rPr lang="fr-FR" b="1" dirty="0" smtClean="0"/>
              <a:t>’ </a:t>
            </a:r>
            <a:endParaRPr lang="fr-FR" b="1" dirty="0"/>
          </a:p>
        </p:txBody>
      </p:sp>
      <p:sp>
        <p:nvSpPr>
          <p:cNvPr id="164" name="Triangle isocèle 163"/>
          <p:cNvSpPr/>
          <p:nvPr/>
        </p:nvSpPr>
        <p:spPr>
          <a:xfrm>
            <a:off x="4908052" y="-960418"/>
            <a:ext cx="144016" cy="73923"/>
          </a:xfrm>
          <a:prstGeom prst="triangle">
            <a:avLst/>
          </a:prstGeom>
          <a:solidFill>
            <a:srgbClr val="00B0F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80" name="Picture 8" descr="C:\Users\antoine\AppData\Local\Microsoft\Windows\Temporary Internet Files\Content.IE5\WZG8ZIPE\493px-Soccer_field_-_empty[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3214622" y="1041964"/>
            <a:ext cx="5064338" cy="6814076"/>
          </a:xfrm>
          <a:prstGeom prst="rect">
            <a:avLst/>
          </a:prstGeom>
          <a:solidFill>
            <a:srgbClr val="FFFF00"/>
          </a:solidFill>
          <a:ln w="3175"/>
          <a:extLst/>
        </p:spPr>
      </p:pic>
      <p:sp>
        <p:nvSpPr>
          <p:cNvPr id="160" name="Triangle isocèle 159"/>
          <p:cNvSpPr/>
          <p:nvPr/>
        </p:nvSpPr>
        <p:spPr>
          <a:xfrm>
            <a:off x="8532440" y="2276872"/>
            <a:ext cx="144016" cy="73923"/>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2" name="Triangle isocèle 161"/>
          <p:cNvSpPr/>
          <p:nvPr/>
        </p:nvSpPr>
        <p:spPr>
          <a:xfrm>
            <a:off x="5724128" y="2080636"/>
            <a:ext cx="144016" cy="73923"/>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5" name="Triangle isocèle 164"/>
          <p:cNvSpPr/>
          <p:nvPr/>
        </p:nvSpPr>
        <p:spPr>
          <a:xfrm>
            <a:off x="4716016" y="2060848"/>
            <a:ext cx="144016" cy="73923"/>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7" name="Triangle isocèle 166"/>
          <p:cNvSpPr/>
          <p:nvPr/>
        </p:nvSpPr>
        <p:spPr>
          <a:xfrm>
            <a:off x="6804248" y="2097809"/>
            <a:ext cx="144016" cy="73923"/>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6" name="Ellipse 185"/>
          <p:cNvSpPr/>
          <p:nvPr/>
        </p:nvSpPr>
        <p:spPr>
          <a:xfrm rot="10800000">
            <a:off x="8214246" y="1916832"/>
            <a:ext cx="132531" cy="1135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88"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26040" y="1916832"/>
            <a:ext cx="119083" cy="121892"/>
          </a:xfrm>
          <a:prstGeom prst="rect">
            <a:avLst/>
          </a:prstGeom>
          <a:noFill/>
          <a:extLst>
            <a:ext uri="{909E8E84-426E-40DD-AFC4-6F175D3DCCD1}">
              <a14:hiddenFill xmlns:a14="http://schemas.microsoft.com/office/drawing/2010/main">
                <a:solidFill>
                  <a:srgbClr val="FFFFFF"/>
                </a:solidFill>
              </a14:hiddenFill>
            </a:ext>
          </a:extLst>
        </p:spPr>
      </p:pic>
      <p:sp>
        <p:nvSpPr>
          <p:cNvPr id="189" name="Ellipse 188"/>
          <p:cNvSpPr/>
          <p:nvPr/>
        </p:nvSpPr>
        <p:spPr>
          <a:xfrm rot="10800000">
            <a:off x="8198483" y="2180767"/>
            <a:ext cx="132531" cy="1135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90"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10277" y="2180767"/>
            <a:ext cx="119083" cy="121892"/>
          </a:xfrm>
          <a:prstGeom prst="rect">
            <a:avLst/>
          </a:prstGeom>
          <a:noFill/>
          <a:extLst>
            <a:ext uri="{909E8E84-426E-40DD-AFC4-6F175D3DCCD1}">
              <a14:hiddenFill xmlns:a14="http://schemas.microsoft.com/office/drawing/2010/main">
                <a:solidFill>
                  <a:srgbClr val="FFFFFF"/>
                </a:solidFill>
              </a14:hiddenFill>
            </a:ext>
          </a:extLst>
        </p:spPr>
      </p:pic>
      <p:sp>
        <p:nvSpPr>
          <p:cNvPr id="191" name="Ellipse 190"/>
          <p:cNvSpPr/>
          <p:nvPr/>
        </p:nvSpPr>
        <p:spPr>
          <a:xfrm rot="10800000">
            <a:off x="8214581" y="2477515"/>
            <a:ext cx="132531" cy="1135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92"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26375" y="2477515"/>
            <a:ext cx="119083" cy="121892"/>
          </a:xfrm>
          <a:prstGeom prst="rect">
            <a:avLst/>
          </a:prstGeom>
          <a:noFill/>
          <a:extLst>
            <a:ext uri="{909E8E84-426E-40DD-AFC4-6F175D3DCCD1}">
              <a14:hiddenFill xmlns:a14="http://schemas.microsoft.com/office/drawing/2010/main">
                <a:solidFill>
                  <a:srgbClr val="FFFFFF"/>
                </a:solidFill>
              </a14:hiddenFill>
            </a:ext>
          </a:extLst>
        </p:spPr>
      </p:pic>
      <p:sp>
        <p:nvSpPr>
          <p:cNvPr id="193" name="Ellipse 192"/>
          <p:cNvSpPr/>
          <p:nvPr/>
        </p:nvSpPr>
        <p:spPr>
          <a:xfrm rot="10800000">
            <a:off x="8223404" y="2787446"/>
            <a:ext cx="132531" cy="1135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94"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35198" y="2787446"/>
            <a:ext cx="119083" cy="121892"/>
          </a:xfrm>
          <a:prstGeom prst="rect">
            <a:avLst/>
          </a:prstGeom>
          <a:noFill/>
          <a:extLst>
            <a:ext uri="{909E8E84-426E-40DD-AFC4-6F175D3DCCD1}">
              <a14:hiddenFill xmlns:a14="http://schemas.microsoft.com/office/drawing/2010/main">
                <a:solidFill>
                  <a:srgbClr val="FFFFFF"/>
                </a:solidFill>
              </a14:hiddenFill>
            </a:ext>
          </a:extLst>
        </p:spPr>
      </p:pic>
      <p:sp>
        <p:nvSpPr>
          <p:cNvPr id="195" name="Ellipse 194"/>
          <p:cNvSpPr/>
          <p:nvPr/>
        </p:nvSpPr>
        <p:spPr>
          <a:xfrm rot="10800000">
            <a:off x="8273571" y="3185185"/>
            <a:ext cx="132531" cy="1135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98"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85365" y="3185185"/>
            <a:ext cx="119083" cy="121892"/>
          </a:xfrm>
          <a:prstGeom prst="rect">
            <a:avLst/>
          </a:prstGeom>
          <a:noFill/>
          <a:extLst>
            <a:ext uri="{909E8E84-426E-40DD-AFC4-6F175D3DCCD1}">
              <a14:hiddenFill xmlns:a14="http://schemas.microsoft.com/office/drawing/2010/main">
                <a:solidFill>
                  <a:srgbClr val="FFFFFF"/>
                </a:solidFill>
              </a14:hiddenFill>
            </a:ext>
          </a:extLst>
        </p:spPr>
      </p:pic>
      <p:sp>
        <p:nvSpPr>
          <p:cNvPr id="200" name="Ellipse 199"/>
          <p:cNvSpPr/>
          <p:nvPr/>
        </p:nvSpPr>
        <p:spPr>
          <a:xfrm rot="10800000">
            <a:off x="2990139" y="1973582"/>
            <a:ext cx="132531" cy="1135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01"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15555" y="1973582"/>
            <a:ext cx="119083" cy="121892"/>
          </a:xfrm>
          <a:prstGeom prst="rect">
            <a:avLst/>
          </a:prstGeom>
          <a:noFill/>
          <a:extLst>
            <a:ext uri="{909E8E84-426E-40DD-AFC4-6F175D3DCCD1}">
              <a14:hiddenFill xmlns:a14="http://schemas.microsoft.com/office/drawing/2010/main">
                <a:solidFill>
                  <a:srgbClr val="FFFFFF"/>
                </a:solidFill>
              </a14:hiddenFill>
            </a:ext>
          </a:extLst>
        </p:spPr>
      </p:pic>
      <p:sp>
        <p:nvSpPr>
          <p:cNvPr id="202" name="Ellipse 201"/>
          <p:cNvSpPr/>
          <p:nvPr/>
        </p:nvSpPr>
        <p:spPr>
          <a:xfrm rot="10800000">
            <a:off x="2974376" y="2237517"/>
            <a:ext cx="132531" cy="1135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03"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99792" y="2237517"/>
            <a:ext cx="119083" cy="121892"/>
          </a:xfrm>
          <a:prstGeom prst="rect">
            <a:avLst/>
          </a:prstGeom>
          <a:noFill/>
          <a:extLst>
            <a:ext uri="{909E8E84-426E-40DD-AFC4-6F175D3DCCD1}">
              <a14:hiddenFill xmlns:a14="http://schemas.microsoft.com/office/drawing/2010/main">
                <a:solidFill>
                  <a:srgbClr val="FFFFFF"/>
                </a:solidFill>
              </a14:hiddenFill>
            </a:ext>
          </a:extLst>
        </p:spPr>
      </p:pic>
      <p:sp>
        <p:nvSpPr>
          <p:cNvPr id="204" name="Ellipse 203"/>
          <p:cNvSpPr/>
          <p:nvPr/>
        </p:nvSpPr>
        <p:spPr>
          <a:xfrm rot="10800000">
            <a:off x="2990474" y="2534265"/>
            <a:ext cx="132531" cy="1135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05"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15890" y="2534265"/>
            <a:ext cx="119083" cy="121892"/>
          </a:xfrm>
          <a:prstGeom prst="rect">
            <a:avLst/>
          </a:prstGeom>
          <a:noFill/>
          <a:extLst>
            <a:ext uri="{909E8E84-426E-40DD-AFC4-6F175D3DCCD1}">
              <a14:hiddenFill xmlns:a14="http://schemas.microsoft.com/office/drawing/2010/main">
                <a:solidFill>
                  <a:srgbClr val="FFFFFF"/>
                </a:solidFill>
              </a14:hiddenFill>
            </a:ext>
          </a:extLst>
        </p:spPr>
      </p:pic>
      <p:sp>
        <p:nvSpPr>
          <p:cNvPr id="206" name="Ellipse 205"/>
          <p:cNvSpPr/>
          <p:nvPr/>
        </p:nvSpPr>
        <p:spPr>
          <a:xfrm rot="10800000">
            <a:off x="2999297" y="2844196"/>
            <a:ext cx="132531" cy="1135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07"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24713" y="2844196"/>
            <a:ext cx="119083" cy="121892"/>
          </a:xfrm>
          <a:prstGeom prst="rect">
            <a:avLst/>
          </a:prstGeom>
          <a:noFill/>
          <a:extLst>
            <a:ext uri="{909E8E84-426E-40DD-AFC4-6F175D3DCCD1}">
              <a14:hiddenFill xmlns:a14="http://schemas.microsoft.com/office/drawing/2010/main">
                <a:solidFill>
                  <a:srgbClr val="FFFFFF"/>
                </a:solidFill>
              </a14:hiddenFill>
            </a:ext>
          </a:extLst>
        </p:spPr>
      </p:pic>
      <p:sp>
        <p:nvSpPr>
          <p:cNvPr id="208" name="Ellipse 207"/>
          <p:cNvSpPr/>
          <p:nvPr/>
        </p:nvSpPr>
        <p:spPr>
          <a:xfrm rot="10800000">
            <a:off x="3049464" y="3241935"/>
            <a:ext cx="132531" cy="1135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09"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74880" y="3241935"/>
            <a:ext cx="119083" cy="121892"/>
          </a:xfrm>
          <a:prstGeom prst="rect">
            <a:avLst/>
          </a:prstGeom>
          <a:noFill/>
          <a:extLst>
            <a:ext uri="{909E8E84-426E-40DD-AFC4-6F175D3DCCD1}">
              <a14:hiddenFill xmlns:a14="http://schemas.microsoft.com/office/drawing/2010/main">
                <a:solidFill>
                  <a:srgbClr val="FFFFFF"/>
                </a:solidFill>
              </a14:hiddenFill>
            </a:ext>
          </a:extLst>
        </p:spPr>
      </p:pic>
      <p:sp>
        <p:nvSpPr>
          <p:cNvPr id="124" name="Triangle isocèle 123"/>
          <p:cNvSpPr/>
          <p:nvPr/>
        </p:nvSpPr>
        <p:spPr>
          <a:xfrm>
            <a:off x="8532440" y="2595211"/>
            <a:ext cx="144016" cy="73923"/>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5" name="Triangle isocèle 124"/>
          <p:cNvSpPr/>
          <p:nvPr/>
        </p:nvSpPr>
        <p:spPr>
          <a:xfrm>
            <a:off x="8532440" y="2851021"/>
            <a:ext cx="144016" cy="73923"/>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6" name="Triangle isocèle 125"/>
          <p:cNvSpPr/>
          <p:nvPr/>
        </p:nvSpPr>
        <p:spPr>
          <a:xfrm>
            <a:off x="8532440" y="3067045"/>
            <a:ext cx="144016" cy="73923"/>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27" name="Connecteur droit avec flèche 126"/>
          <p:cNvCxnSpPr/>
          <p:nvPr/>
        </p:nvCxnSpPr>
        <p:spPr>
          <a:xfrm flipH="1">
            <a:off x="8532440" y="2433190"/>
            <a:ext cx="46635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8" name="Connecteur droit avec flèche 127"/>
          <p:cNvCxnSpPr/>
          <p:nvPr/>
        </p:nvCxnSpPr>
        <p:spPr>
          <a:xfrm>
            <a:off x="8532440" y="2117598"/>
            <a:ext cx="4320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35" name="Groupe 134"/>
          <p:cNvGrpSpPr/>
          <p:nvPr/>
        </p:nvGrpSpPr>
        <p:grpSpPr>
          <a:xfrm rot="10953938">
            <a:off x="6819149" y="2339630"/>
            <a:ext cx="1279549" cy="224489"/>
            <a:chOff x="46552" y="2768404"/>
            <a:chExt cx="1188823" cy="127985"/>
          </a:xfrm>
        </p:grpSpPr>
        <p:sp>
          <p:nvSpPr>
            <p:cNvPr id="136" name="Forme libre 135"/>
            <p:cNvSpPr/>
            <p:nvPr/>
          </p:nvSpPr>
          <p:spPr>
            <a:xfrm>
              <a:off x="46552" y="2768404"/>
              <a:ext cx="1055053" cy="127985"/>
            </a:xfrm>
            <a:custGeom>
              <a:avLst/>
              <a:gdLst>
                <a:gd name="connsiteX0" fmla="*/ 0 w 1619250"/>
                <a:gd name="connsiteY0" fmla="*/ 222446 h 255970"/>
                <a:gd name="connsiteX1" fmla="*/ 381000 w 1619250"/>
                <a:gd name="connsiteY1" fmla="*/ 3371 h 255970"/>
                <a:gd name="connsiteX2" fmla="*/ 533400 w 1619250"/>
                <a:gd name="connsiteY2" fmla="*/ 98621 h 255970"/>
                <a:gd name="connsiteX3" fmla="*/ 723900 w 1619250"/>
                <a:gd name="connsiteY3" fmla="*/ 222446 h 255970"/>
                <a:gd name="connsiteX4" fmla="*/ 1171575 w 1619250"/>
                <a:gd name="connsiteY4" fmla="*/ 31946 h 255970"/>
                <a:gd name="connsiteX5" fmla="*/ 1371600 w 1619250"/>
                <a:gd name="connsiteY5" fmla="*/ 222446 h 255970"/>
                <a:gd name="connsiteX6" fmla="*/ 1619250 w 1619250"/>
                <a:gd name="connsiteY6" fmla="*/ 251021 h 255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19250" h="255970">
                  <a:moveTo>
                    <a:pt x="0" y="222446"/>
                  </a:moveTo>
                  <a:cubicBezTo>
                    <a:pt x="146050" y="123227"/>
                    <a:pt x="292100" y="24008"/>
                    <a:pt x="381000" y="3371"/>
                  </a:cubicBezTo>
                  <a:cubicBezTo>
                    <a:pt x="469900" y="-17266"/>
                    <a:pt x="476250" y="62108"/>
                    <a:pt x="533400" y="98621"/>
                  </a:cubicBezTo>
                  <a:cubicBezTo>
                    <a:pt x="590550" y="135133"/>
                    <a:pt x="617538" y="233558"/>
                    <a:pt x="723900" y="222446"/>
                  </a:cubicBezTo>
                  <a:cubicBezTo>
                    <a:pt x="830262" y="211334"/>
                    <a:pt x="1063625" y="31946"/>
                    <a:pt x="1171575" y="31946"/>
                  </a:cubicBezTo>
                  <a:cubicBezTo>
                    <a:pt x="1279525" y="31946"/>
                    <a:pt x="1296988" y="185934"/>
                    <a:pt x="1371600" y="222446"/>
                  </a:cubicBezTo>
                  <a:cubicBezTo>
                    <a:pt x="1446212" y="258958"/>
                    <a:pt x="1589088" y="260546"/>
                    <a:pt x="1619250" y="251021"/>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37" name="Connecteur droit avec flèche 136"/>
            <p:cNvCxnSpPr>
              <a:stCxn id="136" idx="6"/>
            </p:cNvCxnSpPr>
            <p:nvPr/>
          </p:nvCxnSpPr>
          <p:spPr>
            <a:xfrm>
              <a:off x="1101605" y="2893915"/>
              <a:ext cx="133770" cy="247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38" name="Ellipse 137"/>
          <p:cNvSpPr/>
          <p:nvPr/>
        </p:nvSpPr>
        <p:spPr>
          <a:xfrm rot="10800000">
            <a:off x="6743725" y="2710496"/>
            <a:ext cx="132531" cy="1135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39"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13157" y="2710496"/>
            <a:ext cx="119083" cy="121892"/>
          </a:xfrm>
          <a:prstGeom prst="rect">
            <a:avLst/>
          </a:prstGeom>
          <a:noFill/>
          <a:extLst>
            <a:ext uri="{909E8E84-426E-40DD-AFC4-6F175D3DCCD1}">
              <a14:hiddenFill xmlns:a14="http://schemas.microsoft.com/office/drawing/2010/main">
                <a:solidFill>
                  <a:srgbClr val="FFFFFF"/>
                </a:solidFill>
              </a14:hiddenFill>
            </a:ext>
          </a:extLst>
        </p:spPr>
      </p:pic>
      <p:cxnSp>
        <p:nvCxnSpPr>
          <p:cNvPr id="140" name="Connecteur droit avec flèche 139"/>
          <p:cNvCxnSpPr/>
          <p:nvPr/>
        </p:nvCxnSpPr>
        <p:spPr>
          <a:xfrm flipH="1" flipV="1">
            <a:off x="5952619" y="2710496"/>
            <a:ext cx="563597" cy="28668"/>
          </a:xfrm>
          <a:prstGeom prst="straightConnector1">
            <a:avLst/>
          </a:prstGeom>
          <a:ln w="381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11050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
            </a:r>
            <a:br>
              <a:rPr lang="fr-FR" dirty="0" smtClean="0"/>
            </a:br>
            <a:endParaRPr lang="fr-FR" dirty="0"/>
          </a:p>
        </p:txBody>
      </p:sp>
      <p:sp>
        <p:nvSpPr>
          <p:cNvPr id="3" name="Sous-titre 2"/>
          <p:cNvSpPr>
            <a:spLocks noGrp="1"/>
          </p:cNvSpPr>
          <p:nvPr>
            <p:ph type="subTitle" idx="1"/>
          </p:nvPr>
        </p:nvSpPr>
        <p:spPr>
          <a:xfrm>
            <a:off x="3084937" y="5358"/>
            <a:ext cx="5015455" cy="455788"/>
          </a:xfrm>
          <a:solidFill>
            <a:srgbClr val="FFFF00"/>
          </a:solidFill>
        </p:spPr>
        <p:txBody>
          <a:bodyPr>
            <a:normAutofit lnSpcReduction="1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fr-F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Thème</a:t>
            </a:r>
            <a:r>
              <a:rPr lang="fr-FR" sz="2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fr-F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de la séance:</a:t>
            </a:r>
          </a:p>
        </p:txBody>
      </p:sp>
      <p:sp>
        <p:nvSpPr>
          <p:cNvPr id="1033" name="ZoneTexte 1032"/>
          <p:cNvSpPr txBox="1"/>
          <p:nvPr/>
        </p:nvSpPr>
        <p:spPr>
          <a:xfrm>
            <a:off x="12034" y="5358"/>
            <a:ext cx="1195697"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smtClean="0"/>
              <a:t>Matériel</a:t>
            </a:r>
            <a:endParaRPr lang="fr-FR" dirty="0"/>
          </a:p>
        </p:txBody>
      </p:sp>
      <p:sp>
        <p:nvSpPr>
          <p:cNvPr id="23" name="ZoneTexte 22"/>
          <p:cNvSpPr txBox="1"/>
          <p:nvPr/>
        </p:nvSpPr>
        <p:spPr>
          <a:xfrm>
            <a:off x="1437378" y="650805"/>
            <a:ext cx="308528" cy="221173"/>
          </a:xfrm>
          <a:prstGeom prst="rect">
            <a:avLst/>
          </a:prstGeom>
          <a:noFill/>
        </p:spPr>
        <p:txBody>
          <a:bodyPr wrap="square" rtlCol="0">
            <a:spAutoFit/>
          </a:bodyPr>
          <a:lstStyle/>
          <a:p>
            <a:r>
              <a:rPr lang="fr-FR" sz="800" dirty="0" smtClean="0"/>
              <a:t>20</a:t>
            </a:r>
            <a:endParaRPr lang="fr-FR" sz="800" dirty="0"/>
          </a:p>
        </p:txBody>
      </p:sp>
      <p:pic>
        <p:nvPicPr>
          <p:cNvPr id="1027"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82807" y="449587"/>
            <a:ext cx="119083" cy="121892"/>
          </a:xfrm>
          <a:prstGeom prst="rect">
            <a:avLst/>
          </a:prstGeom>
          <a:noFill/>
          <a:extLst>
            <a:ext uri="{909E8E84-426E-40DD-AFC4-6F175D3DCCD1}">
              <a14:hiddenFill xmlns:a14="http://schemas.microsoft.com/office/drawing/2010/main">
                <a:solidFill>
                  <a:srgbClr val="FFFFFF"/>
                </a:solidFill>
              </a14:hiddenFill>
            </a:ext>
          </a:extLst>
        </p:spPr>
      </p:pic>
      <p:grpSp>
        <p:nvGrpSpPr>
          <p:cNvPr id="1030" name="Groupe 1029"/>
          <p:cNvGrpSpPr/>
          <p:nvPr/>
        </p:nvGrpSpPr>
        <p:grpSpPr>
          <a:xfrm>
            <a:off x="12034" y="370138"/>
            <a:ext cx="1661864" cy="539397"/>
            <a:chOff x="749896" y="764704"/>
            <a:chExt cx="1661864" cy="525425"/>
          </a:xfrm>
        </p:grpSpPr>
        <p:grpSp>
          <p:nvGrpSpPr>
            <p:cNvPr id="21" name="Groupe 20"/>
            <p:cNvGrpSpPr/>
            <p:nvPr/>
          </p:nvGrpSpPr>
          <p:grpSpPr>
            <a:xfrm>
              <a:off x="749896" y="764704"/>
              <a:ext cx="1661864" cy="525425"/>
              <a:chOff x="749896" y="764704"/>
              <a:chExt cx="1517848" cy="525425"/>
            </a:xfrm>
          </p:grpSpPr>
          <p:sp>
            <p:nvSpPr>
              <p:cNvPr id="4" name="Rectangle 3"/>
              <p:cNvSpPr/>
              <p:nvPr/>
            </p:nvSpPr>
            <p:spPr>
              <a:xfrm>
                <a:off x="749896" y="764704"/>
                <a:ext cx="1517848" cy="5040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 name="Connecteur droit 7"/>
              <p:cNvCxnSpPr/>
              <p:nvPr/>
            </p:nvCxnSpPr>
            <p:spPr>
              <a:xfrm>
                <a:off x="971600"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a:off x="1187624"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a:off x="1403648"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a:off x="1619672"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1835696" y="786073"/>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2051720"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necteur droit 13"/>
              <p:cNvCxnSpPr>
                <a:stCxn id="4" idx="1"/>
                <a:endCxn id="4" idx="3"/>
              </p:cNvCxnSpPr>
              <p:nvPr/>
            </p:nvCxnSpPr>
            <p:spPr>
              <a:xfrm>
                <a:off x="749896" y="1016732"/>
                <a:ext cx="1517848"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6" name="ZoneTexte 25"/>
            <p:cNvSpPr txBox="1"/>
            <p:nvPr/>
          </p:nvSpPr>
          <p:spPr>
            <a:xfrm>
              <a:off x="1938719" y="1038101"/>
              <a:ext cx="308528" cy="215444"/>
            </a:xfrm>
            <a:prstGeom prst="rect">
              <a:avLst/>
            </a:prstGeom>
            <a:noFill/>
          </p:spPr>
          <p:txBody>
            <a:bodyPr wrap="square" rtlCol="0">
              <a:spAutoFit/>
            </a:bodyPr>
            <a:lstStyle/>
            <a:p>
              <a:r>
                <a:rPr lang="fr-FR" sz="800" dirty="0" smtClean="0"/>
                <a:t>20</a:t>
              </a:r>
              <a:endParaRPr lang="fr-FR" sz="800" dirty="0"/>
            </a:p>
          </p:txBody>
        </p:sp>
        <p:sp>
          <p:nvSpPr>
            <p:cNvPr id="29" name="ZoneTexte 28"/>
            <p:cNvSpPr txBox="1"/>
            <p:nvPr/>
          </p:nvSpPr>
          <p:spPr>
            <a:xfrm>
              <a:off x="1702198" y="1038101"/>
              <a:ext cx="308528" cy="215444"/>
            </a:xfrm>
            <a:prstGeom prst="rect">
              <a:avLst/>
            </a:prstGeom>
            <a:noFill/>
          </p:spPr>
          <p:txBody>
            <a:bodyPr wrap="square" rtlCol="0">
              <a:spAutoFit/>
            </a:bodyPr>
            <a:lstStyle/>
            <a:p>
              <a:r>
                <a:rPr lang="fr-FR" sz="800" dirty="0" smtClean="0"/>
                <a:t>2</a:t>
              </a:r>
              <a:endParaRPr lang="fr-FR" sz="800" dirty="0"/>
            </a:p>
          </p:txBody>
        </p:sp>
        <p:sp>
          <p:nvSpPr>
            <p:cNvPr id="30" name="ZoneTexte 29"/>
            <p:cNvSpPr txBox="1"/>
            <p:nvPr/>
          </p:nvSpPr>
          <p:spPr>
            <a:xfrm>
              <a:off x="1465677" y="1053753"/>
              <a:ext cx="308528" cy="215444"/>
            </a:xfrm>
            <a:prstGeom prst="rect">
              <a:avLst/>
            </a:prstGeom>
            <a:noFill/>
          </p:spPr>
          <p:txBody>
            <a:bodyPr wrap="square" rtlCol="0">
              <a:spAutoFit/>
            </a:bodyPr>
            <a:lstStyle/>
            <a:p>
              <a:r>
                <a:rPr lang="fr-FR" sz="800" dirty="0"/>
                <a:t>6</a:t>
              </a:r>
            </a:p>
          </p:txBody>
        </p:sp>
        <p:sp>
          <p:nvSpPr>
            <p:cNvPr id="31" name="ZoneTexte 30"/>
            <p:cNvSpPr txBox="1"/>
            <p:nvPr/>
          </p:nvSpPr>
          <p:spPr>
            <a:xfrm>
              <a:off x="1229156" y="1038101"/>
              <a:ext cx="308528" cy="215444"/>
            </a:xfrm>
            <a:prstGeom prst="rect">
              <a:avLst/>
            </a:prstGeom>
            <a:noFill/>
          </p:spPr>
          <p:txBody>
            <a:bodyPr wrap="square" rtlCol="0">
              <a:spAutoFit/>
            </a:bodyPr>
            <a:lstStyle/>
            <a:p>
              <a:r>
                <a:rPr lang="fr-FR" sz="800" dirty="0"/>
                <a:t>8</a:t>
              </a:r>
            </a:p>
          </p:txBody>
        </p:sp>
        <p:sp>
          <p:nvSpPr>
            <p:cNvPr id="32" name="ZoneTexte 31"/>
            <p:cNvSpPr txBox="1"/>
            <p:nvPr/>
          </p:nvSpPr>
          <p:spPr>
            <a:xfrm>
              <a:off x="992636" y="1038101"/>
              <a:ext cx="308528" cy="215444"/>
            </a:xfrm>
            <a:prstGeom prst="rect">
              <a:avLst/>
            </a:prstGeom>
            <a:noFill/>
          </p:spPr>
          <p:txBody>
            <a:bodyPr wrap="square" rtlCol="0">
              <a:spAutoFit/>
            </a:bodyPr>
            <a:lstStyle/>
            <a:p>
              <a:r>
                <a:rPr lang="fr-FR" sz="800" dirty="0" smtClean="0"/>
                <a:t>0</a:t>
              </a:r>
              <a:endParaRPr lang="fr-FR" sz="800" dirty="0"/>
            </a:p>
          </p:txBody>
        </p:sp>
        <p:sp>
          <p:nvSpPr>
            <p:cNvPr id="33" name="ZoneTexte 32"/>
            <p:cNvSpPr txBox="1"/>
            <p:nvPr/>
          </p:nvSpPr>
          <p:spPr>
            <a:xfrm>
              <a:off x="749896" y="1038101"/>
              <a:ext cx="308528" cy="215444"/>
            </a:xfrm>
            <a:prstGeom prst="rect">
              <a:avLst/>
            </a:prstGeom>
            <a:noFill/>
          </p:spPr>
          <p:txBody>
            <a:bodyPr wrap="square" rtlCol="0">
              <a:spAutoFit/>
            </a:bodyPr>
            <a:lstStyle/>
            <a:p>
              <a:r>
                <a:rPr lang="fr-FR" sz="800" dirty="0" smtClean="0"/>
                <a:t>2</a:t>
              </a:r>
              <a:endParaRPr lang="fr-FR" sz="800" dirty="0"/>
            </a:p>
          </p:txBody>
        </p:sp>
      </p:grpSp>
      <p:sp>
        <p:nvSpPr>
          <p:cNvPr id="24" name="Triangle isocèle 23"/>
          <p:cNvSpPr/>
          <p:nvPr/>
        </p:nvSpPr>
        <p:spPr>
          <a:xfrm>
            <a:off x="1036342" y="392074"/>
            <a:ext cx="61491" cy="236793"/>
          </a:xfrm>
          <a:prstGeom prst="triangle">
            <a:avLst/>
          </a:prstGeom>
          <a:solidFill>
            <a:srgbClr val="FFC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Triangle isocèle 24"/>
          <p:cNvSpPr/>
          <p:nvPr/>
        </p:nvSpPr>
        <p:spPr>
          <a:xfrm>
            <a:off x="1241525" y="497557"/>
            <a:ext cx="144016" cy="73923"/>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Ellipse 33"/>
          <p:cNvSpPr/>
          <p:nvPr/>
        </p:nvSpPr>
        <p:spPr>
          <a:xfrm>
            <a:off x="738485" y="510470"/>
            <a:ext cx="216024" cy="7392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39" name="Groupe 38"/>
          <p:cNvGrpSpPr/>
          <p:nvPr/>
        </p:nvGrpSpPr>
        <p:grpSpPr>
          <a:xfrm>
            <a:off x="563302" y="391286"/>
            <a:ext cx="45719" cy="221768"/>
            <a:chOff x="1430628" y="1412776"/>
            <a:chExt cx="45719" cy="318119"/>
          </a:xfrm>
          <a:solidFill>
            <a:srgbClr val="00B0F0"/>
          </a:solidFill>
        </p:grpSpPr>
        <p:cxnSp>
          <p:nvCxnSpPr>
            <p:cNvPr id="37" name="Connecteur droit 36"/>
            <p:cNvCxnSpPr/>
            <p:nvPr/>
          </p:nvCxnSpPr>
          <p:spPr>
            <a:xfrm>
              <a:off x="1455840" y="1412776"/>
              <a:ext cx="0" cy="288032"/>
            </a:xfrm>
            <a:prstGeom prst="line">
              <a:avLst/>
            </a:prstGeom>
            <a:grpFill/>
            <a:ln>
              <a:solidFill>
                <a:srgbClr val="FF0000"/>
              </a:solidFill>
            </a:ln>
          </p:spPr>
          <p:style>
            <a:lnRef idx="1">
              <a:schemeClr val="accent1"/>
            </a:lnRef>
            <a:fillRef idx="0">
              <a:schemeClr val="accent1"/>
            </a:fillRef>
            <a:effectRef idx="0">
              <a:schemeClr val="accent1"/>
            </a:effectRef>
            <a:fontRef idx="minor">
              <a:schemeClr val="tx1"/>
            </a:fontRef>
          </p:style>
        </p:cxnSp>
        <p:sp>
          <p:nvSpPr>
            <p:cNvPr id="38" name="Trapèze 37"/>
            <p:cNvSpPr/>
            <p:nvPr/>
          </p:nvSpPr>
          <p:spPr>
            <a:xfrm>
              <a:off x="1430628" y="1685176"/>
              <a:ext cx="45719" cy="45719"/>
            </a:xfrm>
            <a:prstGeom prst="trapezoid">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029" name="Groupe 1028"/>
          <p:cNvGrpSpPr/>
          <p:nvPr/>
        </p:nvGrpSpPr>
        <p:grpSpPr>
          <a:xfrm>
            <a:off x="33608" y="434994"/>
            <a:ext cx="208073" cy="157086"/>
            <a:chOff x="1115616" y="1466782"/>
            <a:chExt cx="231267" cy="162018"/>
          </a:xfrm>
        </p:grpSpPr>
        <p:cxnSp>
          <p:nvCxnSpPr>
            <p:cNvPr id="41" name="Connecteur droit 40"/>
            <p:cNvCxnSpPr/>
            <p:nvPr/>
          </p:nvCxnSpPr>
          <p:spPr>
            <a:xfrm flipV="1">
              <a:off x="1115616" y="1484784"/>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Connecteur droit 43"/>
            <p:cNvCxnSpPr/>
            <p:nvPr/>
          </p:nvCxnSpPr>
          <p:spPr>
            <a:xfrm flipV="1">
              <a:off x="1301164" y="1484784"/>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Connecteur droit 44"/>
            <p:cNvCxnSpPr/>
            <p:nvPr/>
          </p:nvCxnSpPr>
          <p:spPr>
            <a:xfrm>
              <a:off x="1115616" y="1484784"/>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necteur droit 47"/>
            <p:cNvCxnSpPr/>
            <p:nvPr/>
          </p:nvCxnSpPr>
          <p:spPr>
            <a:xfrm flipV="1">
              <a:off x="1115616" y="1466782"/>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Connecteur droit 50"/>
            <p:cNvCxnSpPr/>
            <p:nvPr/>
          </p:nvCxnSpPr>
          <p:spPr>
            <a:xfrm flipV="1">
              <a:off x="1300496" y="1466782"/>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Connecteur droit 52"/>
            <p:cNvCxnSpPr/>
            <p:nvPr/>
          </p:nvCxnSpPr>
          <p:spPr>
            <a:xfrm flipV="1">
              <a:off x="1346883" y="1466782"/>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Connecteur droit 53"/>
            <p:cNvCxnSpPr/>
            <p:nvPr/>
          </p:nvCxnSpPr>
          <p:spPr>
            <a:xfrm flipV="1">
              <a:off x="1300496" y="1610798"/>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Connecteur droit 54"/>
            <p:cNvCxnSpPr/>
            <p:nvPr/>
          </p:nvCxnSpPr>
          <p:spPr>
            <a:xfrm>
              <a:off x="1161335" y="1466782"/>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Connecteur droit 58"/>
            <p:cNvCxnSpPr/>
            <p:nvPr/>
          </p:nvCxnSpPr>
          <p:spPr>
            <a:xfrm flipV="1">
              <a:off x="1163004" y="1466782"/>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Connecteur droit 59"/>
            <p:cNvCxnSpPr/>
            <p:nvPr/>
          </p:nvCxnSpPr>
          <p:spPr>
            <a:xfrm flipV="1">
              <a:off x="1116665" y="1607108"/>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Connecteur droit 60"/>
            <p:cNvCxnSpPr/>
            <p:nvPr/>
          </p:nvCxnSpPr>
          <p:spPr>
            <a:xfrm>
              <a:off x="1161335" y="1604919"/>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2" name="Groupe 101"/>
          <p:cNvGrpSpPr/>
          <p:nvPr/>
        </p:nvGrpSpPr>
        <p:grpSpPr>
          <a:xfrm>
            <a:off x="320562" y="477841"/>
            <a:ext cx="92774" cy="92404"/>
            <a:chOff x="1115616" y="1466782"/>
            <a:chExt cx="231267" cy="162018"/>
          </a:xfrm>
        </p:grpSpPr>
        <p:cxnSp>
          <p:nvCxnSpPr>
            <p:cNvPr id="103" name="Connecteur droit 102"/>
            <p:cNvCxnSpPr/>
            <p:nvPr/>
          </p:nvCxnSpPr>
          <p:spPr>
            <a:xfrm flipV="1">
              <a:off x="1115616" y="1484784"/>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Connecteur droit 103"/>
            <p:cNvCxnSpPr/>
            <p:nvPr/>
          </p:nvCxnSpPr>
          <p:spPr>
            <a:xfrm flipV="1">
              <a:off x="1301164" y="1484784"/>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Connecteur droit 104"/>
            <p:cNvCxnSpPr/>
            <p:nvPr/>
          </p:nvCxnSpPr>
          <p:spPr>
            <a:xfrm>
              <a:off x="1115616" y="1484784"/>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Connecteur droit 105"/>
            <p:cNvCxnSpPr/>
            <p:nvPr/>
          </p:nvCxnSpPr>
          <p:spPr>
            <a:xfrm flipV="1">
              <a:off x="1115616" y="1466782"/>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Connecteur droit 106"/>
            <p:cNvCxnSpPr/>
            <p:nvPr/>
          </p:nvCxnSpPr>
          <p:spPr>
            <a:xfrm flipV="1">
              <a:off x="1300496" y="1466782"/>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Connecteur droit 107"/>
            <p:cNvCxnSpPr/>
            <p:nvPr/>
          </p:nvCxnSpPr>
          <p:spPr>
            <a:xfrm flipV="1">
              <a:off x="1346883" y="1466782"/>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Connecteur droit 108"/>
            <p:cNvCxnSpPr/>
            <p:nvPr/>
          </p:nvCxnSpPr>
          <p:spPr>
            <a:xfrm flipV="1">
              <a:off x="1300496" y="1610798"/>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Connecteur droit 109"/>
            <p:cNvCxnSpPr/>
            <p:nvPr/>
          </p:nvCxnSpPr>
          <p:spPr>
            <a:xfrm>
              <a:off x="1161335" y="1466782"/>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Connecteur droit 110"/>
            <p:cNvCxnSpPr/>
            <p:nvPr/>
          </p:nvCxnSpPr>
          <p:spPr>
            <a:xfrm flipV="1">
              <a:off x="1163004" y="1466782"/>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Connecteur droit 111"/>
            <p:cNvCxnSpPr/>
            <p:nvPr/>
          </p:nvCxnSpPr>
          <p:spPr>
            <a:xfrm flipV="1">
              <a:off x="1116665" y="1607108"/>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Connecteur droit 112"/>
            <p:cNvCxnSpPr/>
            <p:nvPr/>
          </p:nvCxnSpPr>
          <p:spPr>
            <a:xfrm>
              <a:off x="1161335" y="1604919"/>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34" name="Rectangle 1033"/>
          <p:cNvSpPr/>
          <p:nvPr/>
        </p:nvSpPr>
        <p:spPr>
          <a:xfrm>
            <a:off x="0" y="909535"/>
            <a:ext cx="4067944" cy="8841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036" name="Connecteur droit 1035"/>
          <p:cNvCxnSpPr/>
          <p:nvPr/>
        </p:nvCxnSpPr>
        <p:spPr>
          <a:xfrm>
            <a:off x="1146942" y="909535"/>
            <a:ext cx="1" cy="88412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Connecteur droit 122"/>
          <p:cNvCxnSpPr/>
          <p:nvPr/>
        </p:nvCxnSpPr>
        <p:spPr>
          <a:xfrm>
            <a:off x="2722882" y="909535"/>
            <a:ext cx="1" cy="88412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Connecteur droit 128"/>
          <p:cNvCxnSpPr>
            <a:stCxn id="1034" idx="3"/>
            <a:endCxn id="1034" idx="1"/>
          </p:cNvCxnSpPr>
          <p:nvPr/>
        </p:nvCxnSpPr>
        <p:spPr>
          <a:xfrm flipH="1">
            <a:off x="0" y="1351599"/>
            <a:ext cx="40679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9" name="Connecteur droit avec flèche 1048"/>
          <p:cNvCxnSpPr/>
          <p:nvPr/>
        </p:nvCxnSpPr>
        <p:spPr>
          <a:xfrm>
            <a:off x="1253816" y="1162143"/>
            <a:ext cx="1194999"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Connecteur droit avec flèche 63"/>
          <p:cNvCxnSpPr/>
          <p:nvPr/>
        </p:nvCxnSpPr>
        <p:spPr>
          <a:xfrm>
            <a:off x="80657" y="1162143"/>
            <a:ext cx="1059837" cy="0"/>
          </a:xfrm>
          <a:prstGeom prst="straightConnector1">
            <a:avLst/>
          </a:prstGeom>
          <a:ln w="381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grpSp>
        <p:nvGrpSpPr>
          <p:cNvPr id="36" name="Groupe 35"/>
          <p:cNvGrpSpPr/>
          <p:nvPr/>
        </p:nvGrpSpPr>
        <p:grpSpPr>
          <a:xfrm>
            <a:off x="2742766" y="1045558"/>
            <a:ext cx="1279549" cy="224489"/>
            <a:chOff x="46552" y="2768404"/>
            <a:chExt cx="1188823" cy="127985"/>
          </a:xfrm>
        </p:grpSpPr>
        <p:sp>
          <p:nvSpPr>
            <p:cNvPr id="27" name="Forme libre 26"/>
            <p:cNvSpPr/>
            <p:nvPr/>
          </p:nvSpPr>
          <p:spPr>
            <a:xfrm>
              <a:off x="46552" y="2768404"/>
              <a:ext cx="1055053" cy="127985"/>
            </a:xfrm>
            <a:custGeom>
              <a:avLst/>
              <a:gdLst>
                <a:gd name="connsiteX0" fmla="*/ 0 w 1619250"/>
                <a:gd name="connsiteY0" fmla="*/ 222446 h 255970"/>
                <a:gd name="connsiteX1" fmla="*/ 381000 w 1619250"/>
                <a:gd name="connsiteY1" fmla="*/ 3371 h 255970"/>
                <a:gd name="connsiteX2" fmla="*/ 533400 w 1619250"/>
                <a:gd name="connsiteY2" fmla="*/ 98621 h 255970"/>
                <a:gd name="connsiteX3" fmla="*/ 723900 w 1619250"/>
                <a:gd name="connsiteY3" fmla="*/ 222446 h 255970"/>
                <a:gd name="connsiteX4" fmla="*/ 1171575 w 1619250"/>
                <a:gd name="connsiteY4" fmla="*/ 31946 h 255970"/>
                <a:gd name="connsiteX5" fmla="*/ 1371600 w 1619250"/>
                <a:gd name="connsiteY5" fmla="*/ 222446 h 255970"/>
                <a:gd name="connsiteX6" fmla="*/ 1619250 w 1619250"/>
                <a:gd name="connsiteY6" fmla="*/ 251021 h 255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19250" h="255970">
                  <a:moveTo>
                    <a:pt x="0" y="222446"/>
                  </a:moveTo>
                  <a:cubicBezTo>
                    <a:pt x="146050" y="123227"/>
                    <a:pt x="292100" y="24008"/>
                    <a:pt x="381000" y="3371"/>
                  </a:cubicBezTo>
                  <a:cubicBezTo>
                    <a:pt x="469900" y="-17266"/>
                    <a:pt x="476250" y="62108"/>
                    <a:pt x="533400" y="98621"/>
                  </a:cubicBezTo>
                  <a:cubicBezTo>
                    <a:pt x="590550" y="135133"/>
                    <a:pt x="617538" y="233558"/>
                    <a:pt x="723900" y="222446"/>
                  </a:cubicBezTo>
                  <a:cubicBezTo>
                    <a:pt x="830262" y="211334"/>
                    <a:pt x="1063625" y="31946"/>
                    <a:pt x="1171575" y="31946"/>
                  </a:cubicBezTo>
                  <a:cubicBezTo>
                    <a:pt x="1279525" y="31946"/>
                    <a:pt x="1296988" y="185934"/>
                    <a:pt x="1371600" y="222446"/>
                  </a:cubicBezTo>
                  <a:cubicBezTo>
                    <a:pt x="1446212" y="258958"/>
                    <a:pt x="1589088" y="260546"/>
                    <a:pt x="1619250" y="251021"/>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5" name="Connecteur droit avec flèche 34"/>
            <p:cNvCxnSpPr>
              <a:stCxn id="27" idx="6"/>
            </p:cNvCxnSpPr>
            <p:nvPr/>
          </p:nvCxnSpPr>
          <p:spPr>
            <a:xfrm>
              <a:off x="1101605" y="2893915"/>
              <a:ext cx="133770" cy="247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40" name="ZoneTexte 39"/>
          <p:cNvSpPr txBox="1"/>
          <p:nvPr/>
        </p:nvSpPr>
        <p:spPr>
          <a:xfrm>
            <a:off x="0" y="1436470"/>
            <a:ext cx="1281768" cy="302695"/>
          </a:xfrm>
          <a:prstGeom prst="rect">
            <a:avLst/>
          </a:prstGeom>
          <a:noFill/>
        </p:spPr>
        <p:txBody>
          <a:bodyPr wrap="square" rtlCol="0">
            <a:spAutoFit/>
          </a:bodyPr>
          <a:lstStyle/>
          <a:p>
            <a:r>
              <a:rPr lang="fr-FR" sz="800" dirty="0" smtClean="0"/>
              <a:t>Déplacement joueur</a:t>
            </a:r>
            <a:endParaRPr lang="fr-FR" sz="800" dirty="0"/>
          </a:p>
        </p:txBody>
      </p:sp>
      <p:sp>
        <p:nvSpPr>
          <p:cNvPr id="81" name="ZoneTexte 80"/>
          <p:cNvSpPr txBox="1"/>
          <p:nvPr/>
        </p:nvSpPr>
        <p:spPr>
          <a:xfrm>
            <a:off x="1139099" y="1454677"/>
            <a:ext cx="1281768" cy="302695"/>
          </a:xfrm>
          <a:prstGeom prst="rect">
            <a:avLst/>
          </a:prstGeom>
          <a:noFill/>
        </p:spPr>
        <p:txBody>
          <a:bodyPr wrap="square" rtlCol="0">
            <a:spAutoFit/>
          </a:bodyPr>
          <a:lstStyle/>
          <a:p>
            <a:r>
              <a:rPr lang="fr-FR" sz="800" dirty="0" smtClean="0"/>
              <a:t>Déplacement Ballon</a:t>
            </a:r>
            <a:endParaRPr lang="fr-FR" sz="800" dirty="0"/>
          </a:p>
        </p:txBody>
      </p:sp>
      <p:sp>
        <p:nvSpPr>
          <p:cNvPr id="82" name="ZoneTexte 81"/>
          <p:cNvSpPr txBox="1"/>
          <p:nvPr/>
        </p:nvSpPr>
        <p:spPr>
          <a:xfrm>
            <a:off x="2743224" y="1461179"/>
            <a:ext cx="1565642" cy="251315"/>
          </a:xfrm>
          <a:prstGeom prst="rect">
            <a:avLst/>
          </a:prstGeom>
          <a:noFill/>
        </p:spPr>
        <p:txBody>
          <a:bodyPr wrap="square" rtlCol="0">
            <a:spAutoFit/>
          </a:bodyPr>
          <a:lstStyle/>
          <a:p>
            <a:r>
              <a:rPr lang="fr-FR" sz="800" dirty="0" smtClean="0"/>
              <a:t>Déplacement joueur/Ballon</a:t>
            </a:r>
            <a:endParaRPr lang="fr-FR" sz="800" dirty="0"/>
          </a:p>
        </p:txBody>
      </p:sp>
      <p:sp>
        <p:nvSpPr>
          <p:cNvPr id="56" name="ZoneTexte 55"/>
          <p:cNvSpPr txBox="1"/>
          <p:nvPr/>
        </p:nvSpPr>
        <p:spPr>
          <a:xfrm>
            <a:off x="4067944" y="908760"/>
            <a:ext cx="1620000" cy="3600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On a le ballon</a:t>
            </a:r>
            <a:endParaRPr lang="fr-FR" sz="1400" dirty="0"/>
          </a:p>
        </p:txBody>
      </p:sp>
      <p:sp>
        <p:nvSpPr>
          <p:cNvPr id="88" name="ZoneTexte 87"/>
          <p:cNvSpPr txBox="1"/>
          <p:nvPr/>
        </p:nvSpPr>
        <p:spPr>
          <a:xfrm>
            <a:off x="4067944" y="1271663"/>
            <a:ext cx="1620000" cy="5220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On a pas le ballon</a:t>
            </a:r>
            <a:endParaRPr lang="fr-FR" sz="1400" dirty="0"/>
          </a:p>
        </p:txBody>
      </p:sp>
      <p:sp>
        <p:nvSpPr>
          <p:cNvPr id="89" name="ZoneTexte 88"/>
          <p:cNvSpPr txBox="1"/>
          <p:nvPr/>
        </p:nvSpPr>
        <p:spPr>
          <a:xfrm>
            <a:off x="5580312" y="908760"/>
            <a:ext cx="1800000" cy="360000"/>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Conserver /Progresser</a:t>
            </a:r>
            <a:endParaRPr lang="fr-FR" sz="1400" dirty="0"/>
          </a:p>
        </p:txBody>
      </p:sp>
      <p:sp>
        <p:nvSpPr>
          <p:cNvPr id="90" name="ZoneTexte 89"/>
          <p:cNvSpPr txBox="1"/>
          <p:nvPr/>
        </p:nvSpPr>
        <p:spPr>
          <a:xfrm>
            <a:off x="5581676" y="1263908"/>
            <a:ext cx="1798836" cy="5220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S’opposer  la Progression</a:t>
            </a:r>
            <a:endParaRPr lang="fr-FR" sz="1400" dirty="0"/>
          </a:p>
        </p:txBody>
      </p:sp>
      <p:sp>
        <p:nvSpPr>
          <p:cNvPr id="91" name="ZoneTexte 90"/>
          <p:cNvSpPr txBox="1"/>
          <p:nvPr/>
        </p:nvSpPr>
        <p:spPr>
          <a:xfrm>
            <a:off x="7380512" y="908760"/>
            <a:ext cx="1800000" cy="360000"/>
          </a:xfrm>
          <a:prstGeom prst="rect">
            <a:avLst/>
          </a:prstGeom>
          <a:solidFill>
            <a:srgbClr val="00B0F0"/>
          </a:solidFill>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Déséquilibrer/Finir</a:t>
            </a:r>
            <a:endParaRPr lang="fr-FR" sz="1400" dirty="0"/>
          </a:p>
        </p:txBody>
      </p:sp>
      <p:sp>
        <p:nvSpPr>
          <p:cNvPr id="92" name="ZoneTexte 91"/>
          <p:cNvSpPr txBox="1"/>
          <p:nvPr/>
        </p:nvSpPr>
        <p:spPr>
          <a:xfrm>
            <a:off x="7380512" y="1263908"/>
            <a:ext cx="1800000"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S’opposer pour Protéger son but</a:t>
            </a:r>
            <a:endParaRPr lang="fr-FR" sz="1400" dirty="0"/>
          </a:p>
        </p:txBody>
      </p:sp>
      <p:sp>
        <p:nvSpPr>
          <p:cNvPr id="96" name="Sous-titre 2"/>
          <p:cNvSpPr txBox="1">
            <a:spLocks/>
          </p:cNvSpPr>
          <p:nvPr/>
        </p:nvSpPr>
        <p:spPr>
          <a:xfrm>
            <a:off x="2420867" y="441815"/>
            <a:ext cx="6695184" cy="462249"/>
          </a:xfrm>
          <a:prstGeom prst="rect">
            <a:avLst/>
          </a:prstGeom>
          <a:solidFill>
            <a:srgbClr val="FFC000"/>
          </a:soli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fr-FR" sz="2400" b="1" dirty="0" smtClean="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anose="020B0604020202020204" pitchFamily="34" charset="0"/>
                <a:cs typeface="Arial" panose="020B0604020202020204" pitchFamily="34" charset="0"/>
              </a:rPr>
              <a:t>Occuper l’espace en Largeur et </a:t>
            </a:r>
            <a:r>
              <a:rPr lang="fr-FR" sz="2400" b="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anose="020B0604020202020204" pitchFamily="34" charset="0"/>
                <a:cs typeface="Arial" panose="020B0604020202020204" pitchFamily="34" charset="0"/>
              </a:rPr>
              <a:t>Profondeur</a:t>
            </a:r>
          </a:p>
        </p:txBody>
      </p:sp>
      <p:pic>
        <p:nvPicPr>
          <p:cNvPr id="116" name="Picture 8" descr="C:\Users\antoine\AppData\Local\Microsoft\Windows\Temporary Internet Files\Content.IE5\WZG8ZIPE\493px-Soccer_field_-_empty[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3176844" y="950277"/>
            <a:ext cx="5064338" cy="6814076"/>
          </a:xfrm>
          <a:prstGeom prst="rect">
            <a:avLst/>
          </a:prstGeom>
          <a:noFill/>
          <a:extLst>
            <a:ext uri="{909E8E84-426E-40DD-AFC4-6F175D3DCCD1}">
              <a14:hiddenFill xmlns:a14="http://schemas.microsoft.com/office/drawing/2010/main">
                <a:solidFill>
                  <a:srgbClr val="FFFFFF"/>
                </a:solidFill>
              </a14:hiddenFill>
            </a:ext>
          </a:extLst>
        </p:spPr>
      </p:pic>
      <p:sp>
        <p:nvSpPr>
          <p:cNvPr id="18" name="ZoneTexte 17"/>
          <p:cNvSpPr txBox="1"/>
          <p:nvPr/>
        </p:nvSpPr>
        <p:spPr>
          <a:xfrm>
            <a:off x="34552" y="1916832"/>
            <a:ext cx="194516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b="1" u="sng" dirty="0" smtClean="0"/>
              <a:t>Jeu</a:t>
            </a:r>
            <a:endParaRPr lang="fr-FR" b="1" u="sng" dirty="0"/>
          </a:p>
        </p:txBody>
      </p:sp>
      <p:sp>
        <p:nvSpPr>
          <p:cNvPr id="19" name="ZoneTexte 18"/>
          <p:cNvSpPr txBox="1"/>
          <p:nvPr/>
        </p:nvSpPr>
        <p:spPr>
          <a:xfrm>
            <a:off x="37641" y="2426675"/>
            <a:ext cx="2233192" cy="212365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sz="1200" b="1" u="sng" dirty="0" smtClean="0"/>
              <a:t>Consignes: </a:t>
            </a:r>
          </a:p>
          <a:p>
            <a:r>
              <a:rPr lang="fr-FR" sz="1200" b="1" u="sng" dirty="0" smtClean="0"/>
              <a:t>Faire </a:t>
            </a:r>
            <a:r>
              <a:rPr lang="fr-FR" sz="1200" b="1" u="sng" dirty="0" err="1" smtClean="0"/>
              <a:t>quatres</a:t>
            </a:r>
            <a:r>
              <a:rPr lang="fr-FR" sz="1200" b="1" u="sng" dirty="0" smtClean="0"/>
              <a:t> groupes</a:t>
            </a:r>
          </a:p>
          <a:p>
            <a:pPr marL="171450" indent="-171450">
              <a:buFont typeface="Wingdings" panose="05000000000000000000" pitchFamily="2" charset="2"/>
              <a:buChar char="v"/>
            </a:pPr>
            <a:r>
              <a:rPr lang="fr-FR" sz="1200" dirty="0" smtClean="0"/>
              <a:t>Bien occuper les zones et se démarquer </a:t>
            </a:r>
          </a:p>
          <a:p>
            <a:pPr marL="171450" indent="-171450">
              <a:buFont typeface="Wingdings" panose="05000000000000000000" pitchFamily="2" charset="2"/>
              <a:buChar char="v"/>
            </a:pPr>
            <a:r>
              <a:rPr lang="fr-FR" sz="1200" dirty="0" smtClean="0"/>
              <a:t>Match sur tout le terrain 8 contre 8 suivant le </a:t>
            </a:r>
            <a:r>
              <a:rPr lang="fr-FR" sz="1200" dirty="0" err="1" smtClean="0"/>
              <a:t>nbr</a:t>
            </a:r>
            <a:r>
              <a:rPr lang="fr-FR" sz="1200" dirty="0" smtClean="0"/>
              <a:t> total de </a:t>
            </a:r>
            <a:r>
              <a:rPr lang="fr-FR" sz="1200" dirty="0" smtClean="0"/>
              <a:t>joueurs</a:t>
            </a:r>
          </a:p>
          <a:p>
            <a:pPr marL="171450" indent="-171450">
              <a:buFont typeface="Wingdings" panose="05000000000000000000" pitchFamily="2" charset="2"/>
              <a:buChar char="v"/>
            </a:pPr>
            <a:r>
              <a:rPr lang="fr-FR" sz="1200" dirty="0" smtClean="0"/>
              <a:t>Donner des consignes comme le </a:t>
            </a:r>
            <a:r>
              <a:rPr lang="fr-FR" sz="1200" dirty="0" err="1" smtClean="0"/>
              <a:t>nbr</a:t>
            </a:r>
            <a:r>
              <a:rPr lang="fr-FR" sz="1200" dirty="0" smtClean="0"/>
              <a:t> de touches …..</a:t>
            </a:r>
            <a:endParaRPr lang="fr-FR" sz="1200" dirty="0"/>
          </a:p>
          <a:p>
            <a:pPr marL="171450" indent="-171450">
              <a:buFont typeface="Wingdings" panose="05000000000000000000" pitchFamily="2" charset="2"/>
              <a:buChar char="v"/>
            </a:pPr>
            <a:endParaRPr lang="fr-FR" sz="1200" dirty="0" smtClean="0"/>
          </a:p>
          <a:p>
            <a:pPr marL="171450" indent="-171450">
              <a:buFont typeface="Wingdings" panose="05000000000000000000" pitchFamily="2" charset="2"/>
              <a:buChar char="v"/>
            </a:pPr>
            <a:endParaRPr lang="fr-FR" sz="1200" dirty="0" smtClean="0"/>
          </a:p>
        </p:txBody>
      </p:sp>
      <p:sp>
        <p:nvSpPr>
          <p:cNvPr id="175" name="ZoneTexte 174"/>
          <p:cNvSpPr txBox="1"/>
          <p:nvPr/>
        </p:nvSpPr>
        <p:spPr>
          <a:xfrm>
            <a:off x="107504" y="5795972"/>
            <a:ext cx="1945160" cy="36933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fr-FR" b="1" dirty="0" smtClean="0"/>
              <a:t>Temps :40’ </a:t>
            </a:r>
            <a:endParaRPr lang="fr-FR" b="1" dirty="0"/>
          </a:p>
        </p:txBody>
      </p:sp>
      <p:sp>
        <p:nvSpPr>
          <p:cNvPr id="220" name="Ellipse 219"/>
          <p:cNvSpPr/>
          <p:nvPr/>
        </p:nvSpPr>
        <p:spPr>
          <a:xfrm rot="10800000" flipV="1">
            <a:off x="4223445" y="3356992"/>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1" name="Ellipse 220"/>
          <p:cNvSpPr/>
          <p:nvPr/>
        </p:nvSpPr>
        <p:spPr>
          <a:xfrm rot="10800000" flipV="1">
            <a:off x="5764682" y="3068960"/>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2" name="Ellipse 221"/>
          <p:cNvSpPr/>
          <p:nvPr/>
        </p:nvSpPr>
        <p:spPr>
          <a:xfrm rot="10800000" flipV="1">
            <a:off x="3685262" y="4220974"/>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3" name="Ellipse 222"/>
          <p:cNvSpPr/>
          <p:nvPr/>
        </p:nvSpPr>
        <p:spPr>
          <a:xfrm rot="10800000" flipV="1">
            <a:off x="5231557" y="4186871"/>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4" name="Ellipse 223"/>
          <p:cNvSpPr/>
          <p:nvPr/>
        </p:nvSpPr>
        <p:spPr>
          <a:xfrm rot="10800000" flipV="1">
            <a:off x="5447581" y="6131086"/>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5" name="Ellipse 224"/>
          <p:cNvSpPr/>
          <p:nvPr/>
        </p:nvSpPr>
        <p:spPr>
          <a:xfrm rot="10800000" flipV="1">
            <a:off x="7512047" y="2421067"/>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7" name="Ellipse 226"/>
          <p:cNvSpPr/>
          <p:nvPr/>
        </p:nvSpPr>
        <p:spPr>
          <a:xfrm rot="10800000" flipV="1">
            <a:off x="6516217" y="4114863"/>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9" name="Ellipse 228"/>
          <p:cNvSpPr/>
          <p:nvPr/>
        </p:nvSpPr>
        <p:spPr>
          <a:xfrm rot="10800000" flipV="1">
            <a:off x="3779912" y="6131086"/>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0" name="Ellipse 229"/>
          <p:cNvSpPr/>
          <p:nvPr/>
        </p:nvSpPr>
        <p:spPr>
          <a:xfrm rot="10800000" flipV="1">
            <a:off x="3131841" y="2242654"/>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2" name="Ellipse 231"/>
          <p:cNvSpPr/>
          <p:nvPr/>
        </p:nvSpPr>
        <p:spPr>
          <a:xfrm rot="10800000" flipV="1">
            <a:off x="7380313" y="3645024"/>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3" name="Ellipse 232"/>
          <p:cNvSpPr/>
          <p:nvPr/>
        </p:nvSpPr>
        <p:spPr>
          <a:xfrm rot="10800000" flipV="1">
            <a:off x="8532440" y="4241877"/>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4" name="Ellipse 233"/>
          <p:cNvSpPr/>
          <p:nvPr/>
        </p:nvSpPr>
        <p:spPr>
          <a:xfrm rot="10800000" flipV="1">
            <a:off x="5872097" y="5266990"/>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5" name="Ellipse 234"/>
          <p:cNvSpPr/>
          <p:nvPr/>
        </p:nvSpPr>
        <p:spPr>
          <a:xfrm rot="10800000" flipV="1">
            <a:off x="7578314" y="4491116"/>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6" name="Ellipse 235"/>
          <p:cNvSpPr/>
          <p:nvPr/>
        </p:nvSpPr>
        <p:spPr>
          <a:xfrm rot="10800000" flipV="1">
            <a:off x="7890110" y="5933706"/>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7" name="Ellipse 236"/>
          <p:cNvSpPr/>
          <p:nvPr/>
        </p:nvSpPr>
        <p:spPr>
          <a:xfrm rot="10800000" flipV="1">
            <a:off x="2722883" y="4251090"/>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38"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89148" y="4077072"/>
            <a:ext cx="175853" cy="180000"/>
          </a:xfrm>
          <a:prstGeom prst="rect">
            <a:avLst/>
          </a:prstGeom>
          <a:noFill/>
          <a:extLst>
            <a:ext uri="{909E8E84-426E-40DD-AFC4-6F175D3DCCD1}">
              <a14:hiddenFill xmlns:a14="http://schemas.microsoft.com/office/drawing/2010/main">
                <a:solidFill>
                  <a:srgbClr val="FFFFFF"/>
                </a:solidFill>
              </a14:hiddenFill>
            </a:ext>
          </a:extLst>
        </p:spPr>
      </p:pic>
      <p:cxnSp>
        <p:nvCxnSpPr>
          <p:cNvPr id="239" name="Connecteur droit avec flèche 238"/>
          <p:cNvCxnSpPr/>
          <p:nvPr/>
        </p:nvCxnSpPr>
        <p:spPr>
          <a:xfrm flipV="1">
            <a:off x="2877074" y="2398419"/>
            <a:ext cx="280428" cy="171644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3" name="Ellipse 92"/>
          <p:cNvSpPr/>
          <p:nvPr/>
        </p:nvSpPr>
        <p:spPr>
          <a:xfrm rot="10800000" flipV="1">
            <a:off x="4295453" y="5013176"/>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00" name="Connecteur droit avec flèche 99"/>
          <p:cNvCxnSpPr/>
          <p:nvPr/>
        </p:nvCxnSpPr>
        <p:spPr>
          <a:xfrm flipV="1">
            <a:off x="5297822" y="2398419"/>
            <a:ext cx="216024" cy="1769556"/>
          </a:xfrm>
          <a:prstGeom prst="straightConnector1">
            <a:avLst/>
          </a:prstGeom>
          <a:ln w="381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19" name="Connecteur droit avec flèche 118"/>
          <p:cNvCxnSpPr/>
          <p:nvPr/>
        </p:nvCxnSpPr>
        <p:spPr>
          <a:xfrm flipH="1" flipV="1">
            <a:off x="5364088" y="4327200"/>
            <a:ext cx="149758" cy="1803886"/>
          </a:xfrm>
          <a:prstGeom prst="straightConnector1">
            <a:avLst/>
          </a:prstGeom>
          <a:ln w="381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533075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2035</TotalTime>
  <Words>214</Words>
  <Application>Microsoft Office PowerPoint</Application>
  <PresentationFormat>Affichage à l'écran (4:3)</PresentationFormat>
  <Paragraphs>53</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antoine</dc:creator>
  <cp:lastModifiedBy>antoine</cp:lastModifiedBy>
  <cp:revision>202</cp:revision>
  <cp:lastPrinted>2015-08-21T13:50:04Z</cp:lastPrinted>
  <dcterms:created xsi:type="dcterms:W3CDTF">2015-08-19T13:15:57Z</dcterms:created>
  <dcterms:modified xsi:type="dcterms:W3CDTF">2016-02-25T17:42:39Z</dcterms:modified>
</cp:coreProperties>
</file>